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8" r:id="rId3"/>
    <p:sldId id="274" r:id="rId4"/>
    <p:sldId id="273" r:id="rId5"/>
    <p:sldId id="275" r:id="rId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FFC1ED-7AE6-4EC2-AFE9-68460EAA1336}" v="52" dt="2019-04-04T21:58:42.8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0" d="100"/>
          <a:sy n="70"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57CACB1-67E2-4CAC-8CE2-67A665EF23A3}" type="datetimeFigureOut">
              <a:rPr lang="en-US" smtClean="0"/>
              <a:t>4/5/2019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B2CFFFF-97CF-4C4C-BCD3-EB715FDEE6D2}" type="slidenum">
              <a:rPr lang="en-US" smtClean="0"/>
              <a:t>‹#›</a:t>
            </a:fld>
            <a:endParaRPr lang="en-US" dirty="0"/>
          </a:p>
        </p:txBody>
      </p:sp>
    </p:spTree>
    <p:extLst>
      <p:ext uri="{BB962C8B-B14F-4D97-AF65-F5344CB8AC3E}">
        <p14:creationId xmlns:p14="http://schemas.microsoft.com/office/powerpoint/2010/main" val="953636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7A392-4EB8-4D8A-8933-ECEEEFE1E5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8397B2-2362-4B19-A338-CA9909CBA3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86DBF8-09F3-42FC-8DCB-DB9190142FA5}"/>
              </a:ext>
            </a:extLst>
          </p:cNvPr>
          <p:cNvSpPr>
            <a:spLocks noGrp="1"/>
          </p:cNvSpPr>
          <p:nvPr>
            <p:ph type="dt" sz="half" idx="10"/>
          </p:nvPr>
        </p:nvSpPr>
        <p:spPr/>
        <p:txBody>
          <a:bodyPr/>
          <a:lstStyle/>
          <a:p>
            <a:fld id="{23F9CE48-8B60-4056-B93D-F93C0CE2F0F7}" type="datetimeFigureOut">
              <a:rPr lang="en-US" smtClean="0"/>
              <a:t>4/5/2019</a:t>
            </a:fld>
            <a:endParaRPr lang="en-US" dirty="0"/>
          </a:p>
        </p:txBody>
      </p:sp>
      <p:sp>
        <p:nvSpPr>
          <p:cNvPr id="5" name="Footer Placeholder 4">
            <a:extLst>
              <a:ext uri="{FF2B5EF4-FFF2-40B4-BE49-F238E27FC236}">
                <a16:creationId xmlns:a16="http://schemas.microsoft.com/office/drawing/2014/main" id="{DA174999-C3AC-4F6E-93BD-0D5CE9B7AD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8ECE20-AD1F-481F-9A33-9E9B484AADE9}"/>
              </a:ext>
            </a:extLst>
          </p:cNvPr>
          <p:cNvSpPr>
            <a:spLocks noGrp="1"/>
          </p:cNvSpPr>
          <p:nvPr>
            <p:ph type="sldNum" sz="quarter" idx="12"/>
          </p:nvPr>
        </p:nvSpPr>
        <p:spPr/>
        <p:txBody>
          <a:bodyPr/>
          <a:lstStyle/>
          <a:p>
            <a:fld id="{61ACACAE-1769-4E7E-A534-F5225E89EEB2}" type="slidenum">
              <a:rPr lang="en-US" smtClean="0"/>
              <a:t>‹#›</a:t>
            </a:fld>
            <a:endParaRPr lang="en-US" dirty="0"/>
          </a:p>
        </p:txBody>
      </p:sp>
    </p:spTree>
    <p:extLst>
      <p:ext uri="{BB962C8B-B14F-4D97-AF65-F5344CB8AC3E}">
        <p14:creationId xmlns:p14="http://schemas.microsoft.com/office/powerpoint/2010/main" val="2323896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E88F-7CF9-4830-A13A-012C6B7CE8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C2BF0A-25D7-4557-8039-EE6585506B2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94918-8070-48E6-AE37-891DFFF911CB}"/>
              </a:ext>
            </a:extLst>
          </p:cNvPr>
          <p:cNvSpPr>
            <a:spLocks noGrp="1"/>
          </p:cNvSpPr>
          <p:nvPr>
            <p:ph type="dt" sz="half" idx="10"/>
          </p:nvPr>
        </p:nvSpPr>
        <p:spPr/>
        <p:txBody>
          <a:bodyPr/>
          <a:lstStyle/>
          <a:p>
            <a:fld id="{23F9CE48-8B60-4056-B93D-F93C0CE2F0F7}" type="datetimeFigureOut">
              <a:rPr lang="en-US" smtClean="0"/>
              <a:t>4/5/2019</a:t>
            </a:fld>
            <a:endParaRPr lang="en-US" dirty="0"/>
          </a:p>
        </p:txBody>
      </p:sp>
      <p:sp>
        <p:nvSpPr>
          <p:cNvPr id="5" name="Footer Placeholder 4">
            <a:extLst>
              <a:ext uri="{FF2B5EF4-FFF2-40B4-BE49-F238E27FC236}">
                <a16:creationId xmlns:a16="http://schemas.microsoft.com/office/drawing/2014/main" id="{DF63BAC8-8F57-4EA5-85E3-0A145EA5A6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65AC11-2D4D-400F-899F-517BA81D82DB}"/>
              </a:ext>
            </a:extLst>
          </p:cNvPr>
          <p:cNvSpPr>
            <a:spLocks noGrp="1"/>
          </p:cNvSpPr>
          <p:nvPr>
            <p:ph type="sldNum" sz="quarter" idx="12"/>
          </p:nvPr>
        </p:nvSpPr>
        <p:spPr/>
        <p:txBody>
          <a:bodyPr/>
          <a:lstStyle/>
          <a:p>
            <a:fld id="{61ACACAE-1769-4E7E-A534-F5225E89EEB2}" type="slidenum">
              <a:rPr lang="en-US" smtClean="0"/>
              <a:t>‹#›</a:t>
            </a:fld>
            <a:endParaRPr lang="en-US" dirty="0"/>
          </a:p>
        </p:txBody>
      </p:sp>
    </p:spTree>
    <p:extLst>
      <p:ext uri="{BB962C8B-B14F-4D97-AF65-F5344CB8AC3E}">
        <p14:creationId xmlns:p14="http://schemas.microsoft.com/office/powerpoint/2010/main" val="4037325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31FBA0-556E-4C3F-BFA5-448D76B06D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350AED-DA7D-4AC8-98F0-23324898B74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BDD62E-61CA-4CB5-AD82-2C7BC9C96B12}"/>
              </a:ext>
            </a:extLst>
          </p:cNvPr>
          <p:cNvSpPr>
            <a:spLocks noGrp="1"/>
          </p:cNvSpPr>
          <p:nvPr>
            <p:ph type="dt" sz="half" idx="10"/>
          </p:nvPr>
        </p:nvSpPr>
        <p:spPr/>
        <p:txBody>
          <a:bodyPr/>
          <a:lstStyle/>
          <a:p>
            <a:fld id="{23F9CE48-8B60-4056-B93D-F93C0CE2F0F7}" type="datetimeFigureOut">
              <a:rPr lang="en-US" smtClean="0"/>
              <a:t>4/5/2019</a:t>
            </a:fld>
            <a:endParaRPr lang="en-US" dirty="0"/>
          </a:p>
        </p:txBody>
      </p:sp>
      <p:sp>
        <p:nvSpPr>
          <p:cNvPr id="5" name="Footer Placeholder 4">
            <a:extLst>
              <a:ext uri="{FF2B5EF4-FFF2-40B4-BE49-F238E27FC236}">
                <a16:creationId xmlns:a16="http://schemas.microsoft.com/office/drawing/2014/main" id="{DBAEF58C-397D-49ED-AAF7-AB434232FE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66EE14-C5A1-45D9-A51F-3EEEBB05D784}"/>
              </a:ext>
            </a:extLst>
          </p:cNvPr>
          <p:cNvSpPr>
            <a:spLocks noGrp="1"/>
          </p:cNvSpPr>
          <p:nvPr>
            <p:ph type="sldNum" sz="quarter" idx="12"/>
          </p:nvPr>
        </p:nvSpPr>
        <p:spPr/>
        <p:txBody>
          <a:bodyPr/>
          <a:lstStyle/>
          <a:p>
            <a:fld id="{61ACACAE-1769-4E7E-A534-F5225E89EEB2}" type="slidenum">
              <a:rPr lang="en-US" smtClean="0"/>
              <a:t>‹#›</a:t>
            </a:fld>
            <a:endParaRPr lang="en-US" dirty="0"/>
          </a:p>
        </p:txBody>
      </p:sp>
    </p:spTree>
    <p:extLst>
      <p:ext uri="{BB962C8B-B14F-4D97-AF65-F5344CB8AC3E}">
        <p14:creationId xmlns:p14="http://schemas.microsoft.com/office/powerpoint/2010/main" val="305756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7ED4A-BF18-4163-B891-70C8364118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C02009-5788-44F7-8C2F-4B8BAD77DD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0B1D25-2A15-4F07-86CE-A7791AC01DAA}"/>
              </a:ext>
            </a:extLst>
          </p:cNvPr>
          <p:cNvSpPr>
            <a:spLocks noGrp="1"/>
          </p:cNvSpPr>
          <p:nvPr>
            <p:ph type="dt" sz="half" idx="10"/>
          </p:nvPr>
        </p:nvSpPr>
        <p:spPr/>
        <p:txBody>
          <a:bodyPr/>
          <a:lstStyle/>
          <a:p>
            <a:fld id="{23F9CE48-8B60-4056-B93D-F93C0CE2F0F7}" type="datetimeFigureOut">
              <a:rPr lang="en-US" smtClean="0"/>
              <a:t>4/5/2019</a:t>
            </a:fld>
            <a:endParaRPr lang="en-US" dirty="0"/>
          </a:p>
        </p:txBody>
      </p:sp>
      <p:sp>
        <p:nvSpPr>
          <p:cNvPr id="5" name="Footer Placeholder 4">
            <a:extLst>
              <a:ext uri="{FF2B5EF4-FFF2-40B4-BE49-F238E27FC236}">
                <a16:creationId xmlns:a16="http://schemas.microsoft.com/office/drawing/2014/main" id="{C07BBF75-4A1E-4B8C-8349-4FFB4A358A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7FC0B2-E5F4-42A9-9FB8-EA7544A6E7C8}"/>
              </a:ext>
            </a:extLst>
          </p:cNvPr>
          <p:cNvSpPr>
            <a:spLocks noGrp="1"/>
          </p:cNvSpPr>
          <p:nvPr>
            <p:ph type="sldNum" sz="quarter" idx="12"/>
          </p:nvPr>
        </p:nvSpPr>
        <p:spPr/>
        <p:txBody>
          <a:bodyPr/>
          <a:lstStyle/>
          <a:p>
            <a:fld id="{61ACACAE-1769-4E7E-A534-F5225E89EEB2}" type="slidenum">
              <a:rPr lang="en-US" smtClean="0"/>
              <a:t>‹#›</a:t>
            </a:fld>
            <a:endParaRPr lang="en-US" dirty="0"/>
          </a:p>
        </p:txBody>
      </p:sp>
    </p:spTree>
    <p:extLst>
      <p:ext uri="{BB962C8B-B14F-4D97-AF65-F5344CB8AC3E}">
        <p14:creationId xmlns:p14="http://schemas.microsoft.com/office/powerpoint/2010/main" val="130761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38E55-05FA-4A45-A295-6FA1610753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B74CF4-043E-4611-BD21-9A18CA0152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B088174-4B61-42BE-A7BE-B74195D5061E}"/>
              </a:ext>
            </a:extLst>
          </p:cNvPr>
          <p:cNvSpPr>
            <a:spLocks noGrp="1"/>
          </p:cNvSpPr>
          <p:nvPr>
            <p:ph type="dt" sz="half" idx="10"/>
          </p:nvPr>
        </p:nvSpPr>
        <p:spPr/>
        <p:txBody>
          <a:bodyPr/>
          <a:lstStyle/>
          <a:p>
            <a:fld id="{23F9CE48-8B60-4056-B93D-F93C0CE2F0F7}" type="datetimeFigureOut">
              <a:rPr lang="en-US" smtClean="0"/>
              <a:t>4/5/2019</a:t>
            </a:fld>
            <a:endParaRPr lang="en-US" dirty="0"/>
          </a:p>
        </p:txBody>
      </p:sp>
      <p:sp>
        <p:nvSpPr>
          <p:cNvPr id="5" name="Footer Placeholder 4">
            <a:extLst>
              <a:ext uri="{FF2B5EF4-FFF2-40B4-BE49-F238E27FC236}">
                <a16:creationId xmlns:a16="http://schemas.microsoft.com/office/drawing/2014/main" id="{5EB89AB0-41B2-4311-9A1C-61EA1E85E8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FD60AB-7293-4122-8493-AF82BFC9324C}"/>
              </a:ext>
            </a:extLst>
          </p:cNvPr>
          <p:cNvSpPr>
            <a:spLocks noGrp="1"/>
          </p:cNvSpPr>
          <p:nvPr>
            <p:ph type="sldNum" sz="quarter" idx="12"/>
          </p:nvPr>
        </p:nvSpPr>
        <p:spPr/>
        <p:txBody>
          <a:bodyPr/>
          <a:lstStyle/>
          <a:p>
            <a:fld id="{61ACACAE-1769-4E7E-A534-F5225E89EEB2}" type="slidenum">
              <a:rPr lang="en-US" smtClean="0"/>
              <a:t>‹#›</a:t>
            </a:fld>
            <a:endParaRPr lang="en-US" dirty="0"/>
          </a:p>
        </p:txBody>
      </p:sp>
    </p:spTree>
    <p:extLst>
      <p:ext uri="{BB962C8B-B14F-4D97-AF65-F5344CB8AC3E}">
        <p14:creationId xmlns:p14="http://schemas.microsoft.com/office/powerpoint/2010/main" val="2936995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F115C-5CA0-40DA-BB1B-1A80B2E3CE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5B8526-230F-4835-BCC1-83ED939C82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0F3FEA-CC36-492C-AF17-0FD7469677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17B4AC-691E-4EFB-A0E8-795BA16B53FD}"/>
              </a:ext>
            </a:extLst>
          </p:cNvPr>
          <p:cNvSpPr>
            <a:spLocks noGrp="1"/>
          </p:cNvSpPr>
          <p:nvPr>
            <p:ph type="dt" sz="half" idx="10"/>
          </p:nvPr>
        </p:nvSpPr>
        <p:spPr/>
        <p:txBody>
          <a:bodyPr/>
          <a:lstStyle/>
          <a:p>
            <a:fld id="{23F9CE48-8B60-4056-B93D-F93C0CE2F0F7}" type="datetimeFigureOut">
              <a:rPr lang="en-US" smtClean="0"/>
              <a:t>4/5/2019</a:t>
            </a:fld>
            <a:endParaRPr lang="en-US" dirty="0"/>
          </a:p>
        </p:txBody>
      </p:sp>
      <p:sp>
        <p:nvSpPr>
          <p:cNvPr id="6" name="Footer Placeholder 5">
            <a:extLst>
              <a:ext uri="{FF2B5EF4-FFF2-40B4-BE49-F238E27FC236}">
                <a16:creationId xmlns:a16="http://schemas.microsoft.com/office/drawing/2014/main" id="{81D159CB-EE03-4C35-8827-A6C4FD2797D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72D724-12F1-4D96-8B41-873E81EEC060}"/>
              </a:ext>
            </a:extLst>
          </p:cNvPr>
          <p:cNvSpPr>
            <a:spLocks noGrp="1"/>
          </p:cNvSpPr>
          <p:nvPr>
            <p:ph type="sldNum" sz="quarter" idx="12"/>
          </p:nvPr>
        </p:nvSpPr>
        <p:spPr/>
        <p:txBody>
          <a:bodyPr/>
          <a:lstStyle/>
          <a:p>
            <a:fld id="{61ACACAE-1769-4E7E-A534-F5225E89EEB2}" type="slidenum">
              <a:rPr lang="en-US" smtClean="0"/>
              <a:t>‹#›</a:t>
            </a:fld>
            <a:endParaRPr lang="en-US" dirty="0"/>
          </a:p>
        </p:txBody>
      </p:sp>
    </p:spTree>
    <p:extLst>
      <p:ext uri="{BB962C8B-B14F-4D97-AF65-F5344CB8AC3E}">
        <p14:creationId xmlns:p14="http://schemas.microsoft.com/office/powerpoint/2010/main" val="619258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205CC-376B-476C-84E3-4319046359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269F98-69E1-4568-9401-E8EE3C5705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5157E4-6007-4DD5-9F31-312B44E782C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C8C37-5620-4AC5-8D15-9930378804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53C7B87-998A-431B-B2CA-879919F6BD1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04D24F-A3EC-4DB8-B5E1-1F21C5A424E0}"/>
              </a:ext>
            </a:extLst>
          </p:cNvPr>
          <p:cNvSpPr>
            <a:spLocks noGrp="1"/>
          </p:cNvSpPr>
          <p:nvPr>
            <p:ph type="dt" sz="half" idx="10"/>
          </p:nvPr>
        </p:nvSpPr>
        <p:spPr/>
        <p:txBody>
          <a:bodyPr/>
          <a:lstStyle/>
          <a:p>
            <a:fld id="{23F9CE48-8B60-4056-B93D-F93C0CE2F0F7}" type="datetimeFigureOut">
              <a:rPr lang="en-US" smtClean="0"/>
              <a:t>4/5/2019</a:t>
            </a:fld>
            <a:endParaRPr lang="en-US" dirty="0"/>
          </a:p>
        </p:txBody>
      </p:sp>
      <p:sp>
        <p:nvSpPr>
          <p:cNvPr id="8" name="Footer Placeholder 7">
            <a:extLst>
              <a:ext uri="{FF2B5EF4-FFF2-40B4-BE49-F238E27FC236}">
                <a16:creationId xmlns:a16="http://schemas.microsoft.com/office/drawing/2014/main" id="{12932D2F-14B1-4BF9-82FE-C1CB1310A41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CD750EE-5A46-4D5A-9662-114A08AFFA7E}"/>
              </a:ext>
            </a:extLst>
          </p:cNvPr>
          <p:cNvSpPr>
            <a:spLocks noGrp="1"/>
          </p:cNvSpPr>
          <p:nvPr>
            <p:ph type="sldNum" sz="quarter" idx="12"/>
          </p:nvPr>
        </p:nvSpPr>
        <p:spPr/>
        <p:txBody>
          <a:bodyPr/>
          <a:lstStyle/>
          <a:p>
            <a:fld id="{61ACACAE-1769-4E7E-A534-F5225E89EEB2}" type="slidenum">
              <a:rPr lang="en-US" smtClean="0"/>
              <a:t>‹#›</a:t>
            </a:fld>
            <a:endParaRPr lang="en-US" dirty="0"/>
          </a:p>
        </p:txBody>
      </p:sp>
    </p:spTree>
    <p:extLst>
      <p:ext uri="{BB962C8B-B14F-4D97-AF65-F5344CB8AC3E}">
        <p14:creationId xmlns:p14="http://schemas.microsoft.com/office/powerpoint/2010/main" val="413592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D0627-EA3F-407D-B239-2C65F55485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93350A-BD52-47BC-9913-66D582A5EB2B}"/>
              </a:ext>
            </a:extLst>
          </p:cNvPr>
          <p:cNvSpPr>
            <a:spLocks noGrp="1"/>
          </p:cNvSpPr>
          <p:nvPr>
            <p:ph type="dt" sz="half" idx="10"/>
          </p:nvPr>
        </p:nvSpPr>
        <p:spPr/>
        <p:txBody>
          <a:bodyPr/>
          <a:lstStyle/>
          <a:p>
            <a:fld id="{23F9CE48-8B60-4056-B93D-F93C0CE2F0F7}" type="datetimeFigureOut">
              <a:rPr lang="en-US" smtClean="0"/>
              <a:t>4/5/2019</a:t>
            </a:fld>
            <a:endParaRPr lang="en-US" dirty="0"/>
          </a:p>
        </p:txBody>
      </p:sp>
      <p:sp>
        <p:nvSpPr>
          <p:cNvPr id="4" name="Footer Placeholder 3">
            <a:extLst>
              <a:ext uri="{FF2B5EF4-FFF2-40B4-BE49-F238E27FC236}">
                <a16:creationId xmlns:a16="http://schemas.microsoft.com/office/drawing/2014/main" id="{07783789-BF4A-4FF5-9B0B-3E76B004AF3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80D40B0-F449-4747-A6CD-EE17B3E81A9E}"/>
              </a:ext>
            </a:extLst>
          </p:cNvPr>
          <p:cNvSpPr>
            <a:spLocks noGrp="1"/>
          </p:cNvSpPr>
          <p:nvPr>
            <p:ph type="sldNum" sz="quarter" idx="12"/>
          </p:nvPr>
        </p:nvSpPr>
        <p:spPr/>
        <p:txBody>
          <a:bodyPr/>
          <a:lstStyle/>
          <a:p>
            <a:fld id="{61ACACAE-1769-4E7E-A534-F5225E89EEB2}" type="slidenum">
              <a:rPr lang="en-US" smtClean="0"/>
              <a:t>‹#›</a:t>
            </a:fld>
            <a:endParaRPr lang="en-US" dirty="0"/>
          </a:p>
        </p:txBody>
      </p:sp>
    </p:spTree>
    <p:extLst>
      <p:ext uri="{BB962C8B-B14F-4D97-AF65-F5344CB8AC3E}">
        <p14:creationId xmlns:p14="http://schemas.microsoft.com/office/powerpoint/2010/main" val="3269319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4F30FC-12C1-432F-8B85-98841CBA55F0}"/>
              </a:ext>
            </a:extLst>
          </p:cNvPr>
          <p:cNvSpPr>
            <a:spLocks noGrp="1"/>
          </p:cNvSpPr>
          <p:nvPr>
            <p:ph type="dt" sz="half" idx="10"/>
          </p:nvPr>
        </p:nvSpPr>
        <p:spPr/>
        <p:txBody>
          <a:bodyPr/>
          <a:lstStyle/>
          <a:p>
            <a:fld id="{23F9CE48-8B60-4056-B93D-F93C0CE2F0F7}" type="datetimeFigureOut">
              <a:rPr lang="en-US" smtClean="0"/>
              <a:t>4/5/2019</a:t>
            </a:fld>
            <a:endParaRPr lang="en-US" dirty="0"/>
          </a:p>
        </p:txBody>
      </p:sp>
      <p:sp>
        <p:nvSpPr>
          <p:cNvPr id="3" name="Footer Placeholder 2">
            <a:extLst>
              <a:ext uri="{FF2B5EF4-FFF2-40B4-BE49-F238E27FC236}">
                <a16:creationId xmlns:a16="http://schemas.microsoft.com/office/drawing/2014/main" id="{FFEAB942-3800-40D5-9769-0F1A838CC30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45B92AA-166C-4500-BA96-9334294C8BE8}"/>
              </a:ext>
            </a:extLst>
          </p:cNvPr>
          <p:cNvSpPr>
            <a:spLocks noGrp="1"/>
          </p:cNvSpPr>
          <p:nvPr>
            <p:ph type="sldNum" sz="quarter" idx="12"/>
          </p:nvPr>
        </p:nvSpPr>
        <p:spPr/>
        <p:txBody>
          <a:bodyPr/>
          <a:lstStyle/>
          <a:p>
            <a:fld id="{61ACACAE-1769-4E7E-A534-F5225E89EEB2}" type="slidenum">
              <a:rPr lang="en-US" smtClean="0"/>
              <a:t>‹#›</a:t>
            </a:fld>
            <a:endParaRPr lang="en-US" dirty="0"/>
          </a:p>
        </p:txBody>
      </p:sp>
    </p:spTree>
    <p:extLst>
      <p:ext uri="{BB962C8B-B14F-4D97-AF65-F5344CB8AC3E}">
        <p14:creationId xmlns:p14="http://schemas.microsoft.com/office/powerpoint/2010/main" val="2944011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26BF9-AF25-4A33-9DE1-D97080E2D8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B3C62A-EED4-44C9-BEC6-0128C2697B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4E592D-ECD1-43A8-B98F-B6764062EB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1EB748-911C-4CAA-907F-2D2B052ED329}"/>
              </a:ext>
            </a:extLst>
          </p:cNvPr>
          <p:cNvSpPr>
            <a:spLocks noGrp="1"/>
          </p:cNvSpPr>
          <p:nvPr>
            <p:ph type="dt" sz="half" idx="10"/>
          </p:nvPr>
        </p:nvSpPr>
        <p:spPr/>
        <p:txBody>
          <a:bodyPr/>
          <a:lstStyle/>
          <a:p>
            <a:fld id="{23F9CE48-8B60-4056-B93D-F93C0CE2F0F7}" type="datetimeFigureOut">
              <a:rPr lang="en-US" smtClean="0"/>
              <a:t>4/5/2019</a:t>
            </a:fld>
            <a:endParaRPr lang="en-US" dirty="0"/>
          </a:p>
        </p:txBody>
      </p:sp>
      <p:sp>
        <p:nvSpPr>
          <p:cNvPr id="6" name="Footer Placeholder 5">
            <a:extLst>
              <a:ext uri="{FF2B5EF4-FFF2-40B4-BE49-F238E27FC236}">
                <a16:creationId xmlns:a16="http://schemas.microsoft.com/office/drawing/2014/main" id="{B76895DC-7FA8-4264-A513-BEAD234E0A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007C19-7640-4E4E-91FD-38261607597A}"/>
              </a:ext>
            </a:extLst>
          </p:cNvPr>
          <p:cNvSpPr>
            <a:spLocks noGrp="1"/>
          </p:cNvSpPr>
          <p:nvPr>
            <p:ph type="sldNum" sz="quarter" idx="12"/>
          </p:nvPr>
        </p:nvSpPr>
        <p:spPr/>
        <p:txBody>
          <a:bodyPr/>
          <a:lstStyle/>
          <a:p>
            <a:fld id="{61ACACAE-1769-4E7E-A534-F5225E89EEB2}" type="slidenum">
              <a:rPr lang="en-US" smtClean="0"/>
              <a:t>‹#›</a:t>
            </a:fld>
            <a:endParaRPr lang="en-US" dirty="0"/>
          </a:p>
        </p:txBody>
      </p:sp>
    </p:spTree>
    <p:extLst>
      <p:ext uri="{BB962C8B-B14F-4D97-AF65-F5344CB8AC3E}">
        <p14:creationId xmlns:p14="http://schemas.microsoft.com/office/powerpoint/2010/main" val="3863805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93317-C031-4B62-98D3-745B4AB318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7E16C-B690-4AB0-B8C3-18EB588CAA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C5B3A0A-D65F-468E-A36B-C485FB8E63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2E64F0-C7B5-4142-915E-18AB0928A3D3}"/>
              </a:ext>
            </a:extLst>
          </p:cNvPr>
          <p:cNvSpPr>
            <a:spLocks noGrp="1"/>
          </p:cNvSpPr>
          <p:nvPr>
            <p:ph type="dt" sz="half" idx="10"/>
          </p:nvPr>
        </p:nvSpPr>
        <p:spPr/>
        <p:txBody>
          <a:bodyPr/>
          <a:lstStyle/>
          <a:p>
            <a:fld id="{23F9CE48-8B60-4056-B93D-F93C0CE2F0F7}" type="datetimeFigureOut">
              <a:rPr lang="en-US" smtClean="0"/>
              <a:t>4/5/2019</a:t>
            </a:fld>
            <a:endParaRPr lang="en-US" dirty="0"/>
          </a:p>
        </p:txBody>
      </p:sp>
      <p:sp>
        <p:nvSpPr>
          <p:cNvPr id="6" name="Footer Placeholder 5">
            <a:extLst>
              <a:ext uri="{FF2B5EF4-FFF2-40B4-BE49-F238E27FC236}">
                <a16:creationId xmlns:a16="http://schemas.microsoft.com/office/drawing/2014/main" id="{0323D469-5847-49D5-A60F-03B6B31183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1971C2A-2B51-4BA8-A6EE-C8CC9D94358C}"/>
              </a:ext>
            </a:extLst>
          </p:cNvPr>
          <p:cNvSpPr>
            <a:spLocks noGrp="1"/>
          </p:cNvSpPr>
          <p:nvPr>
            <p:ph type="sldNum" sz="quarter" idx="12"/>
          </p:nvPr>
        </p:nvSpPr>
        <p:spPr/>
        <p:txBody>
          <a:bodyPr/>
          <a:lstStyle/>
          <a:p>
            <a:fld id="{61ACACAE-1769-4E7E-A534-F5225E89EEB2}" type="slidenum">
              <a:rPr lang="en-US" smtClean="0"/>
              <a:t>‹#›</a:t>
            </a:fld>
            <a:endParaRPr lang="en-US" dirty="0"/>
          </a:p>
        </p:txBody>
      </p:sp>
    </p:spTree>
    <p:extLst>
      <p:ext uri="{BB962C8B-B14F-4D97-AF65-F5344CB8AC3E}">
        <p14:creationId xmlns:p14="http://schemas.microsoft.com/office/powerpoint/2010/main" val="1361987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9D68C4-BBF1-4C53-9C81-DFAC93255F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F6E2E4-B8AC-4CB9-9035-CDDBAECF2F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77B56B-4E72-414D-B688-14BCBD13FC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F9CE48-8B60-4056-B93D-F93C0CE2F0F7}" type="datetimeFigureOut">
              <a:rPr lang="en-US" smtClean="0"/>
              <a:t>4/5/2019</a:t>
            </a:fld>
            <a:endParaRPr lang="en-US" dirty="0"/>
          </a:p>
        </p:txBody>
      </p:sp>
      <p:sp>
        <p:nvSpPr>
          <p:cNvPr id="5" name="Footer Placeholder 4">
            <a:extLst>
              <a:ext uri="{FF2B5EF4-FFF2-40B4-BE49-F238E27FC236}">
                <a16:creationId xmlns:a16="http://schemas.microsoft.com/office/drawing/2014/main" id="{F3D0EDEA-056F-4798-BC28-856FF13BD8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B2F9A53-4AD2-444A-8CFF-697F7D3B00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ACACAE-1769-4E7E-A534-F5225E89EEB2}" type="slidenum">
              <a:rPr lang="en-US" smtClean="0"/>
              <a:t>‹#›</a:t>
            </a:fld>
            <a:endParaRPr lang="en-US" dirty="0"/>
          </a:p>
        </p:txBody>
      </p:sp>
    </p:spTree>
    <p:extLst>
      <p:ext uri="{BB962C8B-B14F-4D97-AF65-F5344CB8AC3E}">
        <p14:creationId xmlns:p14="http://schemas.microsoft.com/office/powerpoint/2010/main" val="661892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65A5F5-4AF9-47EE-AA08-8037B5F52BE0}"/>
              </a:ext>
            </a:extLst>
          </p:cNvPr>
          <p:cNvPicPr>
            <a:picLocks noChangeAspect="1"/>
          </p:cNvPicPr>
          <p:nvPr/>
        </p:nvPicPr>
        <p:blipFill rotWithShape="1">
          <a:blip r:embed="rId2">
            <a:extLst>
              <a:ext uri="{28A0092B-C50C-407E-A947-70E740481C1C}">
                <a14:useLocalDpi xmlns:a14="http://schemas.microsoft.com/office/drawing/2010/main" val="0"/>
              </a:ext>
            </a:extLst>
          </a:blip>
          <a:srcRect l="482"/>
          <a:stretch/>
        </p:blipFill>
        <p:spPr>
          <a:xfrm>
            <a:off x="10009" y="-54048"/>
            <a:ext cx="12181991" cy="3143119"/>
          </a:xfrm>
          <a:prstGeom prst="rect">
            <a:avLst/>
          </a:prstGeom>
        </p:spPr>
      </p:pic>
      <p:sp>
        <p:nvSpPr>
          <p:cNvPr id="2" name="Title 1">
            <a:extLst>
              <a:ext uri="{FF2B5EF4-FFF2-40B4-BE49-F238E27FC236}">
                <a16:creationId xmlns:a16="http://schemas.microsoft.com/office/drawing/2014/main" id="{AA4DE1CC-7542-4020-8216-98347FDEE450}"/>
              </a:ext>
            </a:extLst>
          </p:cNvPr>
          <p:cNvSpPr>
            <a:spLocks noGrp="1"/>
          </p:cNvSpPr>
          <p:nvPr>
            <p:ph type="ctrTitle"/>
          </p:nvPr>
        </p:nvSpPr>
        <p:spPr>
          <a:xfrm>
            <a:off x="1288526" y="3961508"/>
            <a:ext cx="9144000" cy="959558"/>
          </a:xfrm>
        </p:spPr>
        <p:txBody>
          <a:bodyPr>
            <a:normAutofit fontScale="90000"/>
          </a:bodyPr>
          <a:lstStyle/>
          <a:p>
            <a:r>
              <a:rPr lang="en-US" dirty="0"/>
              <a:t>VIPER VPN100 vs. Scorch         M.2 SSDs</a:t>
            </a:r>
          </a:p>
        </p:txBody>
      </p:sp>
      <p:sp>
        <p:nvSpPr>
          <p:cNvPr id="3" name="Subtitle 2">
            <a:extLst>
              <a:ext uri="{FF2B5EF4-FFF2-40B4-BE49-F238E27FC236}">
                <a16:creationId xmlns:a16="http://schemas.microsoft.com/office/drawing/2014/main" id="{DA2C4BD1-7D61-40BD-A045-55C6C59DFF1C}"/>
              </a:ext>
            </a:extLst>
          </p:cNvPr>
          <p:cNvSpPr>
            <a:spLocks noGrp="1"/>
          </p:cNvSpPr>
          <p:nvPr>
            <p:ph type="subTitle" idx="1"/>
          </p:nvPr>
        </p:nvSpPr>
        <p:spPr>
          <a:xfrm>
            <a:off x="1288526" y="4788847"/>
            <a:ext cx="9144000" cy="481631"/>
          </a:xfrm>
        </p:spPr>
        <p:txBody>
          <a:bodyPr/>
          <a:lstStyle/>
          <a:p>
            <a:r>
              <a:rPr lang="en-US" dirty="0"/>
              <a:t>Comparison of SSD’s specs and features</a:t>
            </a:r>
          </a:p>
        </p:txBody>
      </p:sp>
      <p:sp>
        <p:nvSpPr>
          <p:cNvPr id="4" name="TextBox 3">
            <a:extLst>
              <a:ext uri="{FF2B5EF4-FFF2-40B4-BE49-F238E27FC236}">
                <a16:creationId xmlns:a16="http://schemas.microsoft.com/office/drawing/2014/main" id="{CFB69786-DE14-4363-A309-148BDC305173}"/>
              </a:ext>
            </a:extLst>
          </p:cNvPr>
          <p:cNvSpPr txBox="1"/>
          <p:nvPr/>
        </p:nvSpPr>
        <p:spPr>
          <a:xfrm>
            <a:off x="5302697" y="6341278"/>
            <a:ext cx="1233103" cy="369332"/>
          </a:xfrm>
          <a:prstGeom prst="rect">
            <a:avLst/>
          </a:prstGeom>
          <a:noFill/>
        </p:spPr>
        <p:txBody>
          <a:bodyPr wrap="square" rtlCol="0">
            <a:spAutoFit/>
          </a:bodyPr>
          <a:lstStyle/>
          <a:p>
            <a:r>
              <a:rPr lang="en-US" dirty="0"/>
              <a:t>04.04.2019</a:t>
            </a:r>
          </a:p>
        </p:txBody>
      </p:sp>
      <p:sp>
        <p:nvSpPr>
          <p:cNvPr id="10" name="TextBox 9">
            <a:extLst>
              <a:ext uri="{FF2B5EF4-FFF2-40B4-BE49-F238E27FC236}">
                <a16:creationId xmlns:a16="http://schemas.microsoft.com/office/drawing/2014/main" id="{5AC6B6C2-8940-4931-B0B1-F6A517B7E77A}"/>
              </a:ext>
            </a:extLst>
          </p:cNvPr>
          <p:cNvSpPr txBox="1"/>
          <p:nvPr/>
        </p:nvSpPr>
        <p:spPr>
          <a:xfrm>
            <a:off x="4634142" y="5805800"/>
            <a:ext cx="2990828" cy="369332"/>
          </a:xfrm>
          <a:prstGeom prst="rect">
            <a:avLst/>
          </a:prstGeom>
          <a:noFill/>
        </p:spPr>
        <p:txBody>
          <a:bodyPr wrap="square" rtlCol="0">
            <a:spAutoFit/>
          </a:bodyPr>
          <a:lstStyle/>
          <a:p>
            <a:r>
              <a:rPr lang="en-US" dirty="0"/>
              <a:t>www.patriotmemory.com</a:t>
            </a:r>
          </a:p>
        </p:txBody>
      </p:sp>
      <p:pic>
        <p:nvPicPr>
          <p:cNvPr id="6" name="Picture 5">
            <a:extLst>
              <a:ext uri="{FF2B5EF4-FFF2-40B4-BE49-F238E27FC236}">
                <a16:creationId xmlns:a16="http://schemas.microsoft.com/office/drawing/2014/main" id="{7E9ACC13-571B-4480-A91D-8BC37F4A4E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5937" y="5187249"/>
            <a:ext cx="3114586" cy="629157"/>
          </a:xfrm>
          <a:prstGeom prst="rect">
            <a:avLst/>
          </a:prstGeom>
        </p:spPr>
      </p:pic>
      <p:pic>
        <p:nvPicPr>
          <p:cNvPr id="9" name="Picture 8">
            <a:extLst>
              <a:ext uri="{FF2B5EF4-FFF2-40B4-BE49-F238E27FC236}">
                <a16:creationId xmlns:a16="http://schemas.microsoft.com/office/drawing/2014/main" id="{C6287F78-62E3-4048-87D8-25C6B70DADC3}"/>
              </a:ext>
            </a:extLst>
          </p:cNvPr>
          <p:cNvPicPr>
            <a:picLocks noChangeAspect="1"/>
          </p:cNvPicPr>
          <p:nvPr/>
        </p:nvPicPr>
        <p:blipFill rotWithShape="1">
          <a:blip r:embed="rId4">
            <a:extLst>
              <a:ext uri="{28A0092B-C50C-407E-A947-70E740481C1C}">
                <a14:useLocalDpi xmlns:a14="http://schemas.microsoft.com/office/drawing/2010/main" val="0"/>
              </a:ext>
            </a:extLst>
          </a:blip>
          <a:srcRect l="16428" t="22360" r="10601" b="21509"/>
          <a:stretch/>
        </p:blipFill>
        <p:spPr>
          <a:xfrm>
            <a:off x="543133" y="827631"/>
            <a:ext cx="5186156" cy="2720208"/>
          </a:xfrm>
          <a:prstGeom prst="rect">
            <a:avLst/>
          </a:prstGeom>
        </p:spPr>
      </p:pic>
      <p:pic>
        <p:nvPicPr>
          <p:cNvPr id="5" name="Picture 4">
            <a:extLst>
              <a:ext uri="{FF2B5EF4-FFF2-40B4-BE49-F238E27FC236}">
                <a16:creationId xmlns:a16="http://schemas.microsoft.com/office/drawing/2014/main" id="{6F162A0C-D4B8-4C98-9782-E5B0C5B16A9D}"/>
              </a:ext>
            </a:extLst>
          </p:cNvPr>
          <p:cNvPicPr>
            <a:picLocks noChangeAspect="1"/>
          </p:cNvPicPr>
          <p:nvPr/>
        </p:nvPicPr>
        <p:blipFill rotWithShape="1">
          <a:blip r:embed="rId5"/>
          <a:srcRect l="6346" t="35332" r="6234" b="38827"/>
          <a:stretch/>
        </p:blipFill>
        <p:spPr>
          <a:xfrm>
            <a:off x="6496050" y="1396999"/>
            <a:ext cx="5048250" cy="1492251"/>
          </a:xfrm>
          <a:prstGeom prst="rect">
            <a:avLst/>
          </a:prstGeom>
        </p:spPr>
      </p:pic>
    </p:spTree>
    <p:extLst>
      <p:ext uri="{BB962C8B-B14F-4D97-AF65-F5344CB8AC3E}">
        <p14:creationId xmlns:p14="http://schemas.microsoft.com/office/powerpoint/2010/main" val="726496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5A526-E8E0-4A9C-9F37-261B48A8DCDB}"/>
              </a:ext>
            </a:extLst>
          </p:cNvPr>
          <p:cNvSpPr>
            <a:spLocks noGrp="1"/>
          </p:cNvSpPr>
          <p:nvPr>
            <p:ph type="title"/>
          </p:nvPr>
        </p:nvSpPr>
        <p:spPr>
          <a:xfrm>
            <a:off x="266700" y="791322"/>
            <a:ext cx="10515600" cy="621741"/>
          </a:xfrm>
        </p:spPr>
        <p:txBody>
          <a:bodyPr>
            <a:normAutofit fontScale="90000"/>
          </a:bodyPr>
          <a:lstStyle/>
          <a:p>
            <a:r>
              <a:rPr lang="en-US" u="sng" dirty="0"/>
              <a:t>VPN100 &amp; Scorch comparison</a:t>
            </a:r>
            <a:br>
              <a:rPr lang="en-US" u="sng" dirty="0"/>
            </a:br>
            <a:br>
              <a:rPr lang="en-US" u="sng" dirty="0"/>
            </a:br>
            <a:endParaRPr lang="en-US" u="sng" dirty="0"/>
          </a:p>
        </p:txBody>
      </p:sp>
      <p:sp>
        <p:nvSpPr>
          <p:cNvPr id="3" name="Content Placeholder 2">
            <a:extLst>
              <a:ext uri="{FF2B5EF4-FFF2-40B4-BE49-F238E27FC236}">
                <a16:creationId xmlns:a16="http://schemas.microsoft.com/office/drawing/2014/main" id="{7E21641F-B3C8-48A4-826C-2AEA8E63861E}"/>
              </a:ext>
            </a:extLst>
          </p:cNvPr>
          <p:cNvSpPr>
            <a:spLocks noGrp="1"/>
          </p:cNvSpPr>
          <p:nvPr>
            <p:ph idx="1"/>
          </p:nvPr>
        </p:nvSpPr>
        <p:spPr>
          <a:xfrm>
            <a:off x="239408" y="987558"/>
            <a:ext cx="11685892" cy="4946898"/>
          </a:xfrm>
        </p:spPr>
        <p:txBody>
          <a:bodyPr>
            <a:normAutofit/>
          </a:bodyPr>
          <a:lstStyle/>
          <a:p>
            <a:pPr marL="0" indent="0">
              <a:buNone/>
            </a:pPr>
            <a:r>
              <a:rPr lang="en-US" sz="1400" dirty="0"/>
              <a:t>The VPN 100 is a high performance PCIe 3X4, </a:t>
            </a:r>
            <a:r>
              <a:rPr lang="en-US" sz="1400" dirty="0" err="1"/>
              <a:t>NVMe</a:t>
            </a:r>
            <a:r>
              <a:rPr lang="en-US" sz="1400" dirty="0"/>
              <a:t> 1.3, m.2 SSD geared primarily for high end applications like content creation, video editing, and gaming.  The VPN 100 comes standard with an aluminum heat spreader and external thermal sensor to help manage the heat build up and prolong the life of the drive.  The VPN100 is designed for desktop PC’s.  </a:t>
            </a:r>
            <a:r>
              <a:rPr lang="en-US" sz="1400" b="1" dirty="0"/>
              <a:t>Note:  Due to the functional heat spreader, it will not fit in laptop PCs.</a:t>
            </a:r>
          </a:p>
          <a:p>
            <a:pPr marL="0" indent="0">
              <a:buNone/>
            </a:pPr>
            <a:r>
              <a:rPr lang="en-US" sz="1400" dirty="0"/>
              <a:t>The Scorch PCIe 3x2, </a:t>
            </a:r>
            <a:r>
              <a:rPr lang="en-US" sz="1400" dirty="0" err="1"/>
              <a:t>NVMe</a:t>
            </a:r>
            <a:r>
              <a:rPr lang="en-US" sz="1400" dirty="0"/>
              <a:t> 1.2, m.2 SSD is an excellent choice for mainstream computer applications.  Though not as fast as the VPN100 series, the Scorch  ensures quicker boot up, faster load times, and high endurance compared to standard hard disk </a:t>
            </a:r>
            <a:r>
              <a:rPr lang="en-US" sz="1400"/>
              <a:t>drives and </a:t>
            </a:r>
            <a:r>
              <a:rPr lang="en-US" sz="1400" dirty="0"/>
              <a:t>2.5” SATA3 SSDs. The Scorch will fit in both laptops and desktop PCs.</a:t>
            </a:r>
          </a:p>
        </p:txBody>
      </p:sp>
      <p:pic>
        <p:nvPicPr>
          <p:cNvPr id="21" name="Picture 20">
            <a:extLst>
              <a:ext uri="{FF2B5EF4-FFF2-40B4-BE49-F238E27FC236}">
                <a16:creationId xmlns:a16="http://schemas.microsoft.com/office/drawing/2014/main" id="{A7F77675-44FC-4E97-83F8-AC7A090E9F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 y="6236259"/>
            <a:ext cx="12190992" cy="621741"/>
          </a:xfrm>
          <a:prstGeom prst="rect">
            <a:avLst/>
          </a:prstGeom>
        </p:spPr>
      </p:pic>
      <p:sp>
        <p:nvSpPr>
          <p:cNvPr id="4" name="TextBox 3">
            <a:extLst>
              <a:ext uri="{FF2B5EF4-FFF2-40B4-BE49-F238E27FC236}">
                <a16:creationId xmlns:a16="http://schemas.microsoft.com/office/drawing/2014/main" id="{D3C2039D-2206-42D0-AB57-96E134524CC6}"/>
              </a:ext>
            </a:extLst>
          </p:cNvPr>
          <p:cNvSpPr txBox="1"/>
          <p:nvPr/>
        </p:nvSpPr>
        <p:spPr>
          <a:xfrm>
            <a:off x="6701084" y="936010"/>
            <a:ext cx="184731" cy="954107"/>
          </a:xfrm>
          <a:prstGeom prst="rect">
            <a:avLst/>
          </a:prstGeom>
          <a:noFill/>
        </p:spPr>
        <p:txBody>
          <a:bodyPr wrap="none" rtlCol="0">
            <a:spAutoFit/>
          </a:bodyPr>
          <a:lstStyle/>
          <a:p>
            <a:endParaRPr lang="en-US" sz="2000" dirty="0">
              <a:solidFill>
                <a:srgbClr val="0070C0"/>
              </a:solidFill>
            </a:endParaRPr>
          </a:p>
          <a:p>
            <a:endParaRPr lang="en-US" dirty="0">
              <a:solidFill>
                <a:srgbClr val="0070C0"/>
              </a:solidFill>
            </a:endParaRPr>
          </a:p>
          <a:p>
            <a:endParaRPr lang="en-US" dirty="0"/>
          </a:p>
        </p:txBody>
      </p:sp>
      <p:graphicFrame>
        <p:nvGraphicFramePr>
          <p:cNvPr id="7" name="Table 6">
            <a:extLst>
              <a:ext uri="{FF2B5EF4-FFF2-40B4-BE49-F238E27FC236}">
                <a16:creationId xmlns:a16="http://schemas.microsoft.com/office/drawing/2014/main" id="{9B995B05-3B9D-4D44-9E12-F6FA64639D52}"/>
              </a:ext>
            </a:extLst>
          </p:cNvPr>
          <p:cNvGraphicFramePr>
            <a:graphicFrameLocks noGrp="1"/>
          </p:cNvGraphicFramePr>
          <p:nvPr>
            <p:extLst>
              <p:ext uri="{D42A27DB-BD31-4B8C-83A1-F6EECF244321}">
                <p14:modId xmlns:p14="http://schemas.microsoft.com/office/powerpoint/2010/main" val="135324711"/>
              </p:ext>
            </p:extLst>
          </p:nvPr>
        </p:nvGraphicFramePr>
        <p:xfrm>
          <a:off x="3132963" y="2852642"/>
          <a:ext cx="7624340" cy="720090"/>
        </p:xfrm>
        <a:graphic>
          <a:graphicData uri="http://schemas.openxmlformats.org/drawingml/2006/table">
            <a:tbl>
              <a:tblPr/>
              <a:tblGrid>
                <a:gridCol w="1056528">
                  <a:extLst>
                    <a:ext uri="{9D8B030D-6E8A-4147-A177-3AD203B41FA5}">
                      <a16:colId xmlns:a16="http://schemas.microsoft.com/office/drawing/2014/main" val="1405828553"/>
                    </a:ext>
                  </a:extLst>
                </a:gridCol>
                <a:gridCol w="1975073">
                  <a:extLst>
                    <a:ext uri="{9D8B030D-6E8A-4147-A177-3AD203B41FA5}">
                      <a16:colId xmlns:a16="http://schemas.microsoft.com/office/drawing/2014/main" val="467471346"/>
                    </a:ext>
                  </a:extLst>
                </a:gridCol>
                <a:gridCol w="1170852">
                  <a:extLst>
                    <a:ext uri="{9D8B030D-6E8A-4147-A177-3AD203B41FA5}">
                      <a16:colId xmlns:a16="http://schemas.microsoft.com/office/drawing/2014/main" val="1324288437"/>
                    </a:ext>
                  </a:extLst>
                </a:gridCol>
                <a:gridCol w="1056528">
                  <a:extLst>
                    <a:ext uri="{9D8B030D-6E8A-4147-A177-3AD203B41FA5}">
                      <a16:colId xmlns:a16="http://schemas.microsoft.com/office/drawing/2014/main" val="3258094332"/>
                    </a:ext>
                  </a:extLst>
                </a:gridCol>
                <a:gridCol w="1056528">
                  <a:extLst>
                    <a:ext uri="{9D8B030D-6E8A-4147-A177-3AD203B41FA5}">
                      <a16:colId xmlns:a16="http://schemas.microsoft.com/office/drawing/2014/main" val="2351711750"/>
                    </a:ext>
                  </a:extLst>
                </a:gridCol>
                <a:gridCol w="1308831">
                  <a:extLst>
                    <a:ext uri="{9D8B030D-6E8A-4147-A177-3AD203B41FA5}">
                      <a16:colId xmlns:a16="http://schemas.microsoft.com/office/drawing/2014/main" val="3259481839"/>
                    </a:ext>
                  </a:extLst>
                </a:gridCol>
              </a:tblGrid>
              <a:tr h="228105">
                <a:tc gridSpan="6">
                  <a:txBody>
                    <a:bodyPr/>
                    <a:lstStyle/>
                    <a:p>
                      <a:pPr algn="ctr" fontAlgn="b"/>
                      <a:r>
                        <a:rPr lang="en-US" sz="1800" b="1" i="0" u="none" strike="noStrike" dirty="0">
                          <a:solidFill>
                            <a:schemeClr val="bg1"/>
                          </a:solidFill>
                          <a:effectLst/>
                          <a:latin typeface="Calibri" panose="020F0502020204030204" pitchFamily="34" charset="0"/>
                        </a:rPr>
                        <a:t>PRODUCT DESCRIPTION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81271269"/>
                  </a:ext>
                </a:extLst>
              </a:tr>
              <a:tr h="298450">
                <a:tc>
                  <a:txBody>
                    <a:bodyPr/>
                    <a:lstStyle/>
                    <a:p>
                      <a:pPr algn="ctr" fontAlgn="b"/>
                      <a:r>
                        <a:rPr lang="en-US" sz="1400" b="1" i="0" u="none" strike="noStrike" dirty="0">
                          <a:solidFill>
                            <a:schemeClr val="bg1"/>
                          </a:solidFill>
                          <a:effectLst/>
                          <a:latin typeface="Calibri" panose="020F0502020204030204" pitchFamily="34" charset="0"/>
                        </a:rPr>
                        <a:t>CAPACITY</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US" sz="1400" b="1" i="0" u="none" strike="noStrike" dirty="0">
                          <a:solidFill>
                            <a:schemeClr val="bg1"/>
                          </a:solidFill>
                          <a:effectLst/>
                          <a:latin typeface="Calibri" panose="020F0502020204030204" pitchFamily="34" charset="0"/>
                        </a:rPr>
                        <a:t>INTERFACE/PROTOCOL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US" sz="1400" b="1" i="0" u="none" strike="noStrike" dirty="0">
                          <a:solidFill>
                            <a:schemeClr val="bg1"/>
                          </a:solidFill>
                          <a:effectLst/>
                          <a:latin typeface="Calibri" panose="020F0502020204030204" pitchFamily="34" charset="0"/>
                        </a:rPr>
                        <a:t>CONTROLLER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US" sz="1400" b="1" i="0" u="none" strike="noStrike" dirty="0">
                          <a:solidFill>
                            <a:schemeClr val="bg1"/>
                          </a:solidFill>
                          <a:effectLst/>
                          <a:latin typeface="Calibri" panose="020F0502020204030204" pitchFamily="34" charset="0"/>
                        </a:rPr>
                        <a:t>FORM FACTOR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US" sz="1400" b="1" i="0" u="none" strike="noStrike" dirty="0">
                          <a:solidFill>
                            <a:schemeClr val="bg1"/>
                          </a:solidFill>
                          <a:effectLst/>
                          <a:latin typeface="Calibri" panose="020F0502020204030204" pitchFamily="34" charset="0"/>
                        </a:rPr>
                        <a:t>DRAM CACHE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en-US" sz="1400" b="1" i="0" u="none" strike="noStrike" dirty="0">
                          <a:solidFill>
                            <a:schemeClr val="bg1"/>
                          </a:solidFill>
                          <a:effectLst/>
                          <a:latin typeface="Calibri" panose="020F0502020204030204" pitchFamily="34" charset="0"/>
                        </a:rPr>
                        <a:t>PERFORMANCE SEGMENT</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496239098"/>
                  </a:ext>
                </a:extLst>
              </a:tr>
            </a:tbl>
          </a:graphicData>
        </a:graphic>
      </p:graphicFrame>
      <p:graphicFrame>
        <p:nvGraphicFramePr>
          <p:cNvPr id="8" name="Table 7">
            <a:extLst>
              <a:ext uri="{FF2B5EF4-FFF2-40B4-BE49-F238E27FC236}">
                <a16:creationId xmlns:a16="http://schemas.microsoft.com/office/drawing/2014/main" id="{401BC782-1356-40E2-B748-56EB42D7BDF4}"/>
              </a:ext>
            </a:extLst>
          </p:cNvPr>
          <p:cNvGraphicFramePr>
            <a:graphicFrameLocks noGrp="1"/>
          </p:cNvGraphicFramePr>
          <p:nvPr>
            <p:extLst>
              <p:ext uri="{D42A27DB-BD31-4B8C-83A1-F6EECF244321}">
                <p14:modId xmlns:p14="http://schemas.microsoft.com/office/powerpoint/2010/main" val="2408889930"/>
              </p:ext>
            </p:extLst>
          </p:nvPr>
        </p:nvGraphicFramePr>
        <p:xfrm>
          <a:off x="1551363" y="3609508"/>
          <a:ext cx="9230938" cy="2260934"/>
        </p:xfrm>
        <a:graphic>
          <a:graphicData uri="http://schemas.openxmlformats.org/drawingml/2006/table">
            <a:tbl>
              <a:tblPr>
                <a:solidFill>
                  <a:schemeClr val="accent1">
                    <a:lumMod val="20000"/>
                    <a:lumOff val="80000"/>
                  </a:schemeClr>
                </a:solidFill>
              </a:tblPr>
              <a:tblGrid>
                <a:gridCol w="1621120">
                  <a:extLst>
                    <a:ext uri="{9D8B030D-6E8A-4147-A177-3AD203B41FA5}">
                      <a16:colId xmlns:a16="http://schemas.microsoft.com/office/drawing/2014/main" val="2786986589"/>
                    </a:ext>
                  </a:extLst>
                </a:gridCol>
                <a:gridCol w="1054516">
                  <a:extLst>
                    <a:ext uri="{9D8B030D-6E8A-4147-A177-3AD203B41FA5}">
                      <a16:colId xmlns:a16="http://schemas.microsoft.com/office/drawing/2014/main" val="3187281073"/>
                    </a:ext>
                  </a:extLst>
                </a:gridCol>
                <a:gridCol w="1971311">
                  <a:extLst>
                    <a:ext uri="{9D8B030D-6E8A-4147-A177-3AD203B41FA5}">
                      <a16:colId xmlns:a16="http://schemas.microsoft.com/office/drawing/2014/main" val="3964941798"/>
                    </a:ext>
                  </a:extLst>
                </a:gridCol>
                <a:gridCol w="1168621">
                  <a:extLst>
                    <a:ext uri="{9D8B030D-6E8A-4147-A177-3AD203B41FA5}">
                      <a16:colId xmlns:a16="http://schemas.microsoft.com/office/drawing/2014/main" val="2449192948"/>
                    </a:ext>
                  </a:extLst>
                </a:gridCol>
                <a:gridCol w="1054516">
                  <a:extLst>
                    <a:ext uri="{9D8B030D-6E8A-4147-A177-3AD203B41FA5}">
                      <a16:colId xmlns:a16="http://schemas.microsoft.com/office/drawing/2014/main" val="607493813"/>
                    </a:ext>
                  </a:extLst>
                </a:gridCol>
                <a:gridCol w="1054516">
                  <a:extLst>
                    <a:ext uri="{9D8B030D-6E8A-4147-A177-3AD203B41FA5}">
                      <a16:colId xmlns:a16="http://schemas.microsoft.com/office/drawing/2014/main" val="2683193833"/>
                    </a:ext>
                  </a:extLst>
                </a:gridCol>
                <a:gridCol w="1306338">
                  <a:extLst>
                    <a:ext uri="{9D8B030D-6E8A-4147-A177-3AD203B41FA5}">
                      <a16:colId xmlns:a16="http://schemas.microsoft.com/office/drawing/2014/main" val="3111140196"/>
                    </a:ext>
                  </a:extLst>
                </a:gridCol>
              </a:tblGrid>
              <a:tr h="190500">
                <a:tc>
                  <a:txBody>
                    <a:bodyPr/>
                    <a:lstStyle/>
                    <a:p>
                      <a:pPr algn="l" fontAlgn="b"/>
                      <a:r>
                        <a:rPr lang="en-US" sz="1600" b="1" i="0" u="none" strike="noStrike" dirty="0">
                          <a:solidFill>
                            <a:srgbClr val="000000"/>
                          </a:solidFill>
                          <a:effectLst/>
                          <a:latin typeface="Calibri" panose="020F0502020204030204" pitchFamily="34" charset="0"/>
                        </a:rPr>
                        <a:t>VPN100</a:t>
                      </a:r>
                    </a:p>
                  </a:txBody>
                  <a:tcPr marL="9525" marR="9525" marT="9525" marB="0" anchor="b">
                    <a:lnL>
                      <a:noFill/>
                    </a:lnL>
                    <a:lnR w="12700" cap="flat" cmpd="sng" algn="ctr">
                      <a:solidFill>
                        <a:schemeClr val="bg1"/>
                      </a:solidFill>
                      <a:prstDash val="solid"/>
                      <a:round/>
                      <a:headEnd type="none" w="med" len="med"/>
                      <a:tailEnd type="none" w="med" len="med"/>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89156872"/>
                  </a:ext>
                </a:extLst>
              </a:tr>
              <a:tr h="190500">
                <a:tc>
                  <a:txBody>
                    <a:bodyPr/>
                    <a:lstStyle/>
                    <a:p>
                      <a:pPr algn="l" fontAlgn="b"/>
                      <a:r>
                        <a:rPr lang="en-US" sz="1400" b="0" i="0" u="none" strike="noStrike" dirty="0">
                          <a:solidFill>
                            <a:srgbClr val="000000"/>
                          </a:solidFill>
                          <a:effectLst/>
                          <a:latin typeface="Calibri" panose="020F0502020204030204" pitchFamily="34" charset="0"/>
                        </a:rPr>
                        <a:t>VPN100-2TBM28H</a:t>
                      </a:r>
                    </a:p>
                  </a:txBody>
                  <a:tcPr marL="9525" marR="9525" marT="9525" marB="0" anchor="b">
                    <a:lnL>
                      <a:noFill/>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2TB</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PCIe Gen 3x4, NVMe 1.3</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Phison E12</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M.2 2280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2GB</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High</a:t>
                      </a:r>
                    </a:p>
                  </a:txBody>
                  <a:tcPr marL="9525" marR="9525" marT="9525" marB="0" anchor="b">
                    <a:lnL w="12700" cap="flat" cmpd="sng" algn="ctr">
                      <a:solidFill>
                        <a:schemeClr val="bg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87021745"/>
                  </a:ext>
                </a:extLst>
              </a:tr>
              <a:tr h="190500">
                <a:tc>
                  <a:txBody>
                    <a:bodyPr/>
                    <a:lstStyle/>
                    <a:p>
                      <a:pPr algn="l" fontAlgn="b"/>
                      <a:r>
                        <a:rPr lang="en-US" sz="1400" b="0" i="0" u="none" strike="noStrike" dirty="0">
                          <a:solidFill>
                            <a:srgbClr val="000000"/>
                          </a:solidFill>
                          <a:effectLst/>
                          <a:latin typeface="Calibri" panose="020F0502020204030204" pitchFamily="34" charset="0"/>
                        </a:rPr>
                        <a:t>VPN100-1TBM28H</a:t>
                      </a:r>
                    </a:p>
                  </a:txBody>
                  <a:tcPr marL="9525" marR="9525" marT="9525" marB="0" anchor="b">
                    <a:lnL>
                      <a:noFill/>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1TB</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PCIe Gen 3x4, </a:t>
                      </a:r>
                      <a:r>
                        <a:rPr lang="en-US" sz="1400" b="0" i="0" u="none" strike="noStrike" dirty="0" err="1">
                          <a:solidFill>
                            <a:srgbClr val="000000"/>
                          </a:solidFill>
                          <a:effectLst/>
                          <a:latin typeface="Calibri" panose="020F0502020204030204" pitchFamily="34" charset="0"/>
                        </a:rPr>
                        <a:t>NVMe</a:t>
                      </a:r>
                      <a:r>
                        <a:rPr lang="en-US" sz="1400" b="0" i="0" u="none" strike="noStrike" dirty="0">
                          <a:solidFill>
                            <a:srgbClr val="000000"/>
                          </a:solidFill>
                          <a:effectLst/>
                          <a:latin typeface="Calibri" panose="020F0502020204030204" pitchFamily="34" charset="0"/>
                        </a:rPr>
                        <a:t> 1.3</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Phison E12</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M.2 2280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1GB</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High</a:t>
                      </a:r>
                    </a:p>
                  </a:txBody>
                  <a:tcPr marL="9525" marR="9525" marT="9525" marB="0" anchor="b">
                    <a:lnL w="12700" cap="flat" cmpd="sng" algn="ctr">
                      <a:solidFill>
                        <a:schemeClr val="bg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94420074"/>
                  </a:ext>
                </a:extLst>
              </a:tr>
              <a:tr h="190500">
                <a:tc>
                  <a:txBody>
                    <a:bodyPr/>
                    <a:lstStyle/>
                    <a:p>
                      <a:pPr algn="l" fontAlgn="b"/>
                      <a:r>
                        <a:rPr lang="en-US" sz="1400" b="0" i="0" u="none" strike="noStrike" dirty="0">
                          <a:solidFill>
                            <a:srgbClr val="000000"/>
                          </a:solidFill>
                          <a:effectLst/>
                          <a:latin typeface="Calibri" panose="020F0502020204030204" pitchFamily="34" charset="0"/>
                        </a:rPr>
                        <a:t>VPN100-512GM28H</a:t>
                      </a:r>
                    </a:p>
                  </a:txBody>
                  <a:tcPr marL="9525" marR="9525" marT="9525" marB="0" anchor="b">
                    <a:lnL>
                      <a:noFill/>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512GB</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PCIe Gen 3x4, NVMe 1.3</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Phison E12</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M.2 2280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512MB</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High</a:t>
                      </a:r>
                    </a:p>
                  </a:txBody>
                  <a:tcPr marL="9525" marR="9525" marT="9525" marB="0" anchor="b">
                    <a:lnL w="12700" cap="flat" cmpd="sng" algn="ctr">
                      <a:solidFill>
                        <a:schemeClr val="bg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35906055"/>
                  </a:ext>
                </a:extLst>
              </a:tr>
              <a:tr h="190500">
                <a:tc>
                  <a:txBody>
                    <a:bodyPr/>
                    <a:lstStyle/>
                    <a:p>
                      <a:pPr algn="l" fontAlgn="b"/>
                      <a:r>
                        <a:rPr lang="en-US" sz="1400" b="0" i="0" u="none" strike="noStrike" dirty="0">
                          <a:solidFill>
                            <a:srgbClr val="000000"/>
                          </a:solidFill>
                          <a:effectLst/>
                          <a:latin typeface="Calibri" panose="020F0502020204030204" pitchFamily="34" charset="0"/>
                        </a:rPr>
                        <a:t>VPN100-256GM28H</a:t>
                      </a:r>
                    </a:p>
                  </a:txBody>
                  <a:tcPr marL="9525" marR="9525" marT="9525" marB="0" anchor="b">
                    <a:lnL>
                      <a:noFill/>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256GB</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PCIe Gen 3x4, </a:t>
                      </a:r>
                      <a:r>
                        <a:rPr lang="en-US" sz="1400" b="0" i="0" u="none" strike="noStrike" dirty="0" err="1">
                          <a:solidFill>
                            <a:srgbClr val="000000"/>
                          </a:solidFill>
                          <a:effectLst/>
                          <a:latin typeface="Calibri" panose="020F0502020204030204" pitchFamily="34" charset="0"/>
                        </a:rPr>
                        <a:t>NVMe</a:t>
                      </a:r>
                      <a:r>
                        <a:rPr lang="en-US" sz="1400" b="0" i="0" u="none" strike="noStrike" dirty="0">
                          <a:solidFill>
                            <a:srgbClr val="000000"/>
                          </a:solidFill>
                          <a:effectLst/>
                          <a:latin typeface="Calibri" panose="020F0502020204030204" pitchFamily="34" charset="0"/>
                        </a:rPr>
                        <a:t> 1.3</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Phison E12</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M.2 2280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512MB</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High</a:t>
                      </a:r>
                    </a:p>
                  </a:txBody>
                  <a:tcPr marL="9525" marR="9525" marT="9525" marB="0" anchor="b">
                    <a:lnL w="12700" cap="flat" cmpd="sng" algn="ctr">
                      <a:solidFill>
                        <a:schemeClr val="bg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84280184"/>
                  </a:ext>
                </a:extLst>
              </a:tr>
              <a:tr h="447374">
                <a:tc>
                  <a:txBody>
                    <a:bodyPr/>
                    <a:lstStyle/>
                    <a:p>
                      <a:pPr algn="l" fontAlgn="b"/>
                      <a:r>
                        <a:rPr lang="en-US" sz="1600" b="1" i="0" u="none" strike="noStrike" dirty="0">
                          <a:solidFill>
                            <a:srgbClr val="000000"/>
                          </a:solidFill>
                          <a:effectLst/>
                          <a:latin typeface="Calibri" panose="020F0502020204030204" pitchFamily="34" charset="0"/>
                        </a:rPr>
                        <a:t>SCORCH</a:t>
                      </a:r>
                    </a:p>
                  </a:txBody>
                  <a:tcPr marL="9525" marR="9525" marT="9525" marB="0" anchor="b">
                    <a:lnL>
                      <a:noFill/>
                    </a:lnL>
                    <a:lnR w="12700" cap="flat" cmpd="sng" algn="ctr">
                      <a:solidFill>
                        <a:schemeClr val="bg1"/>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4881279"/>
                  </a:ext>
                </a:extLst>
              </a:tr>
              <a:tr h="190500">
                <a:tc>
                  <a:txBody>
                    <a:bodyPr/>
                    <a:lstStyle/>
                    <a:p>
                      <a:pPr algn="l" fontAlgn="b"/>
                      <a:r>
                        <a:rPr lang="en-US" sz="1400" b="0" i="0" u="none" strike="noStrike" dirty="0">
                          <a:solidFill>
                            <a:srgbClr val="000000"/>
                          </a:solidFill>
                          <a:effectLst/>
                          <a:latin typeface="Calibri" panose="020F0502020204030204" pitchFamily="34" charset="0"/>
                        </a:rPr>
                        <a:t>PS512GPM280SSDR</a:t>
                      </a:r>
                    </a:p>
                  </a:txBody>
                  <a:tcPr marL="9525" marR="9525" marT="9525" marB="0" anchor="b">
                    <a:lnL>
                      <a:noFill/>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512GB</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PCIe Gen 3x2, </a:t>
                      </a:r>
                      <a:r>
                        <a:rPr lang="en-US" sz="1400" b="0" i="0" u="none" strike="noStrike" dirty="0" err="1">
                          <a:solidFill>
                            <a:srgbClr val="000000"/>
                          </a:solidFill>
                          <a:effectLst/>
                          <a:latin typeface="Calibri" panose="020F0502020204030204" pitchFamily="34" charset="0"/>
                        </a:rPr>
                        <a:t>NVMe</a:t>
                      </a:r>
                      <a:r>
                        <a:rPr lang="en-US" sz="1400" b="0" i="0" u="none" strike="noStrike" dirty="0">
                          <a:solidFill>
                            <a:srgbClr val="000000"/>
                          </a:solidFill>
                          <a:effectLst/>
                          <a:latin typeface="Calibri" panose="020F0502020204030204" pitchFamily="34" charset="0"/>
                        </a:rPr>
                        <a:t> 1.2</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dirty="0" err="1">
                          <a:solidFill>
                            <a:srgbClr val="000000"/>
                          </a:solidFill>
                          <a:effectLst/>
                          <a:latin typeface="Calibri" panose="020F0502020204030204" pitchFamily="34" charset="0"/>
                        </a:rPr>
                        <a:t>Phison</a:t>
                      </a:r>
                      <a:r>
                        <a:rPr lang="en-US" sz="1400" b="0" i="0" u="none" strike="noStrike" dirty="0">
                          <a:solidFill>
                            <a:srgbClr val="000000"/>
                          </a:solidFill>
                          <a:effectLst/>
                          <a:latin typeface="Calibri" panose="020F0502020204030204" pitchFamily="34" charset="0"/>
                        </a:rPr>
                        <a:t> E8</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M.2 2280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512MB</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Standard</a:t>
                      </a:r>
                    </a:p>
                  </a:txBody>
                  <a:tcPr marL="9525" marR="9525" marT="9525" marB="0" anchor="b">
                    <a:lnL w="12700" cap="flat" cmpd="sng" algn="ctr">
                      <a:solidFill>
                        <a:schemeClr val="bg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22271460"/>
                  </a:ext>
                </a:extLst>
              </a:tr>
              <a:tr h="190500">
                <a:tc>
                  <a:txBody>
                    <a:bodyPr/>
                    <a:lstStyle/>
                    <a:p>
                      <a:pPr algn="l" fontAlgn="b"/>
                      <a:r>
                        <a:rPr lang="en-US" sz="1400" b="0" i="0" u="none" strike="noStrike" dirty="0">
                          <a:solidFill>
                            <a:srgbClr val="000000"/>
                          </a:solidFill>
                          <a:effectLst/>
                          <a:latin typeface="Calibri" panose="020F0502020204030204" pitchFamily="34" charset="0"/>
                        </a:rPr>
                        <a:t>PS256GPM280SSDR</a:t>
                      </a:r>
                    </a:p>
                  </a:txBody>
                  <a:tcPr marL="9525" marR="9525" marT="9525" marB="0" anchor="b">
                    <a:lnL>
                      <a:noFill/>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256GB</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PCIe Gen 3x2, NVMe 1.2</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dirty="0" err="1">
                          <a:solidFill>
                            <a:srgbClr val="000000"/>
                          </a:solidFill>
                          <a:effectLst/>
                          <a:latin typeface="Calibri" panose="020F0502020204030204" pitchFamily="34" charset="0"/>
                        </a:rPr>
                        <a:t>Phison</a:t>
                      </a:r>
                      <a:r>
                        <a:rPr lang="en-US" sz="1400" b="0" i="0" u="none" strike="noStrike" dirty="0">
                          <a:solidFill>
                            <a:srgbClr val="000000"/>
                          </a:solidFill>
                          <a:effectLst/>
                          <a:latin typeface="Calibri" panose="020F0502020204030204" pitchFamily="34" charset="0"/>
                        </a:rPr>
                        <a:t> E8</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M.2 2280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256MB</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Standard</a:t>
                      </a:r>
                    </a:p>
                  </a:txBody>
                  <a:tcPr marL="9525" marR="9525" marT="9525" marB="0" anchor="b">
                    <a:lnL w="12700" cap="flat" cmpd="sng" algn="ctr">
                      <a:solidFill>
                        <a:schemeClr val="bg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35769624"/>
                  </a:ext>
                </a:extLst>
              </a:tr>
              <a:tr h="190500">
                <a:tc>
                  <a:txBody>
                    <a:bodyPr/>
                    <a:lstStyle/>
                    <a:p>
                      <a:pPr algn="l" fontAlgn="b"/>
                      <a:r>
                        <a:rPr lang="en-US" sz="1400" b="0" i="0" u="none" strike="noStrike" dirty="0">
                          <a:solidFill>
                            <a:srgbClr val="000000"/>
                          </a:solidFill>
                          <a:effectLst/>
                          <a:latin typeface="Calibri" panose="020F0502020204030204" pitchFamily="34" charset="0"/>
                        </a:rPr>
                        <a:t>PS128GPM280SSDR</a:t>
                      </a:r>
                    </a:p>
                  </a:txBody>
                  <a:tcPr marL="9525" marR="9525" marT="9525" marB="0" anchor="b">
                    <a:lnL>
                      <a:noFill/>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128GB</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PCIe Gen 3x2, NVMe 1.2</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Phison E8</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M.2 2280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dirty="0">
                          <a:solidFill>
                            <a:schemeClr val="tx1"/>
                          </a:solidFill>
                          <a:effectLst/>
                          <a:latin typeface="Calibri" panose="020F0502020204030204" pitchFamily="34" charset="0"/>
                        </a:rPr>
                        <a:t>256</a:t>
                      </a:r>
                      <a:r>
                        <a:rPr lang="en-US" sz="1400" b="0" i="0" u="none" strike="noStrike" dirty="0">
                          <a:solidFill>
                            <a:srgbClr val="000000"/>
                          </a:solidFill>
                          <a:effectLst/>
                          <a:latin typeface="Calibri" panose="020F0502020204030204" pitchFamily="34" charset="0"/>
                        </a:rPr>
                        <a:t>MB</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Standard</a:t>
                      </a:r>
                    </a:p>
                  </a:txBody>
                  <a:tcPr marL="9525" marR="9525" marT="9525" marB="0" anchor="b">
                    <a:lnL w="12700" cap="flat" cmpd="sng" algn="ctr">
                      <a:solidFill>
                        <a:schemeClr val="bg1"/>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81062738"/>
                  </a:ext>
                </a:extLst>
              </a:tr>
            </a:tbl>
          </a:graphicData>
        </a:graphic>
      </p:graphicFrame>
    </p:spTree>
    <p:extLst>
      <p:ext uri="{BB962C8B-B14F-4D97-AF65-F5344CB8AC3E}">
        <p14:creationId xmlns:p14="http://schemas.microsoft.com/office/powerpoint/2010/main" val="3327461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5A526-E8E0-4A9C-9F37-261B48A8DCDB}"/>
              </a:ext>
            </a:extLst>
          </p:cNvPr>
          <p:cNvSpPr>
            <a:spLocks noGrp="1"/>
          </p:cNvSpPr>
          <p:nvPr>
            <p:ph type="title"/>
          </p:nvPr>
        </p:nvSpPr>
        <p:spPr>
          <a:xfrm>
            <a:off x="-27125" y="-192366"/>
            <a:ext cx="10515600" cy="1312846"/>
          </a:xfrm>
        </p:spPr>
        <p:txBody>
          <a:bodyPr/>
          <a:lstStyle/>
          <a:p>
            <a:r>
              <a:rPr lang="en-US" u="sng" dirty="0"/>
              <a:t>Performance, Endurance, Power </a:t>
            </a:r>
          </a:p>
        </p:txBody>
      </p:sp>
      <p:sp>
        <p:nvSpPr>
          <p:cNvPr id="3" name="Content Placeholder 2">
            <a:extLst>
              <a:ext uri="{FF2B5EF4-FFF2-40B4-BE49-F238E27FC236}">
                <a16:creationId xmlns:a16="http://schemas.microsoft.com/office/drawing/2014/main" id="{7E21641F-B3C8-48A4-826C-2AEA8E63861E}"/>
              </a:ext>
            </a:extLst>
          </p:cNvPr>
          <p:cNvSpPr>
            <a:spLocks noGrp="1"/>
          </p:cNvSpPr>
          <p:nvPr>
            <p:ph idx="1"/>
          </p:nvPr>
        </p:nvSpPr>
        <p:spPr>
          <a:xfrm>
            <a:off x="9528550" y="4671936"/>
            <a:ext cx="11676821" cy="954107"/>
          </a:xfrm>
        </p:spPr>
        <p:txBody>
          <a:bodyPr>
            <a:normAutofit/>
          </a:bodyPr>
          <a:lstStyle/>
          <a:p>
            <a:pPr marL="0" indent="0">
              <a:buNone/>
            </a:pPr>
            <a:endParaRPr lang="en-US" dirty="0">
              <a:solidFill>
                <a:srgbClr val="0070C0"/>
              </a:solidFill>
            </a:endParaRPr>
          </a:p>
          <a:p>
            <a:endParaRPr lang="en-US" dirty="0">
              <a:solidFill>
                <a:srgbClr val="0070C0"/>
              </a:solidFill>
            </a:endParaRPr>
          </a:p>
        </p:txBody>
      </p:sp>
      <p:pic>
        <p:nvPicPr>
          <p:cNvPr id="21" name="Picture 20">
            <a:extLst>
              <a:ext uri="{FF2B5EF4-FFF2-40B4-BE49-F238E27FC236}">
                <a16:creationId xmlns:a16="http://schemas.microsoft.com/office/drawing/2014/main" id="{A7F77675-44FC-4E97-83F8-AC7A090E9F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 y="6236259"/>
            <a:ext cx="12190992" cy="621741"/>
          </a:xfrm>
          <a:prstGeom prst="rect">
            <a:avLst/>
          </a:prstGeom>
        </p:spPr>
      </p:pic>
      <p:sp>
        <p:nvSpPr>
          <p:cNvPr id="4" name="TextBox 3">
            <a:extLst>
              <a:ext uri="{FF2B5EF4-FFF2-40B4-BE49-F238E27FC236}">
                <a16:creationId xmlns:a16="http://schemas.microsoft.com/office/drawing/2014/main" id="{D3C2039D-2206-42D0-AB57-96E134524CC6}"/>
              </a:ext>
            </a:extLst>
          </p:cNvPr>
          <p:cNvSpPr txBox="1"/>
          <p:nvPr/>
        </p:nvSpPr>
        <p:spPr>
          <a:xfrm>
            <a:off x="6701084" y="936010"/>
            <a:ext cx="184731" cy="954107"/>
          </a:xfrm>
          <a:prstGeom prst="rect">
            <a:avLst/>
          </a:prstGeom>
          <a:noFill/>
        </p:spPr>
        <p:txBody>
          <a:bodyPr wrap="none" rtlCol="0">
            <a:spAutoFit/>
          </a:bodyPr>
          <a:lstStyle/>
          <a:p>
            <a:endParaRPr lang="en-US" sz="2000" dirty="0">
              <a:solidFill>
                <a:srgbClr val="0070C0"/>
              </a:solidFill>
            </a:endParaRPr>
          </a:p>
          <a:p>
            <a:endParaRPr lang="en-US" dirty="0">
              <a:solidFill>
                <a:srgbClr val="0070C0"/>
              </a:solidFill>
            </a:endParaRPr>
          </a:p>
          <a:p>
            <a:endParaRPr lang="en-US" dirty="0"/>
          </a:p>
        </p:txBody>
      </p:sp>
      <p:graphicFrame>
        <p:nvGraphicFramePr>
          <p:cNvPr id="5" name="Table 4">
            <a:extLst>
              <a:ext uri="{FF2B5EF4-FFF2-40B4-BE49-F238E27FC236}">
                <a16:creationId xmlns:a16="http://schemas.microsoft.com/office/drawing/2014/main" id="{179AF93C-01B8-4D68-B973-6F29E9CB13F9}"/>
              </a:ext>
            </a:extLst>
          </p:cNvPr>
          <p:cNvGraphicFramePr>
            <a:graphicFrameLocks noGrp="1"/>
          </p:cNvGraphicFramePr>
          <p:nvPr>
            <p:extLst>
              <p:ext uri="{D42A27DB-BD31-4B8C-83A1-F6EECF244321}">
                <p14:modId xmlns:p14="http://schemas.microsoft.com/office/powerpoint/2010/main" val="2695099105"/>
              </p:ext>
            </p:extLst>
          </p:nvPr>
        </p:nvGraphicFramePr>
        <p:xfrm>
          <a:off x="3265713" y="1465178"/>
          <a:ext cx="7402282" cy="756921"/>
        </p:xfrm>
        <a:graphic>
          <a:graphicData uri="http://schemas.openxmlformats.org/drawingml/2006/table">
            <a:tbl>
              <a:tblPr/>
              <a:tblGrid>
                <a:gridCol w="1139798">
                  <a:extLst>
                    <a:ext uri="{9D8B030D-6E8A-4147-A177-3AD203B41FA5}">
                      <a16:colId xmlns:a16="http://schemas.microsoft.com/office/drawing/2014/main" val="2391512366"/>
                    </a:ext>
                  </a:extLst>
                </a:gridCol>
                <a:gridCol w="1139798">
                  <a:extLst>
                    <a:ext uri="{9D8B030D-6E8A-4147-A177-3AD203B41FA5}">
                      <a16:colId xmlns:a16="http://schemas.microsoft.com/office/drawing/2014/main" val="1016297414"/>
                    </a:ext>
                  </a:extLst>
                </a:gridCol>
                <a:gridCol w="1421545">
                  <a:extLst>
                    <a:ext uri="{9D8B030D-6E8A-4147-A177-3AD203B41FA5}">
                      <a16:colId xmlns:a16="http://schemas.microsoft.com/office/drawing/2014/main" val="602471071"/>
                    </a:ext>
                  </a:extLst>
                </a:gridCol>
                <a:gridCol w="1139798">
                  <a:extLst>
                    <a:ext uri="{9D8B030D-6E8A-4147-A177-3AD203B41FA5}">
                      <a16:colId xmlns:a16="http://schemas.microsoft.com/office/drawing/2014/main" val="2126211489"/>
                    </a:ext>
                  </a:extLst>
                </a:gridCol>
                <a:gridCol w="1139798">
                  <a:extLst>
                    <a:ext uri="{9D8B030D-6E8A-4147-A177-3AD203B41FA5}">
                      <a16:colId xmlns:a16="http://schemas.microsoft.com/office/drawing/2014/main" val="4269308493"/>
                    </a:ext>
                  </a:extLst>
                </a:gridCol>
                <a:gridCol w="1421545">
                  <a:extLst>
                    <a:ext uri="{9D8B030D-6E8A-4147-A177-3AD203B41FA5}">
                      <a16:colId xmlns:a16="http://schemas.microsoft.com/office/drawing/2014/main" val="2493974764"/>
                    </a:ext>
                  </a:extLst>
                </a:gridCol>
              </a:tblGrid>
              <a:tr h="430405">
                <a:tc gridSpan="6">
                  <a:txBody>
                    <a:bodyPr/>
                    <a:lstStyle/>
                    <a:p>
                      <a:pPr algn="ctr" fontAlgn="b"/>
                      <a:r>
                        <a:rPr lang="en-US" sz="1800" b="1" i="0" u="none" strike="noStrike" dirty="0">
                          <a:solidFill>
                            <a:schemeClr val="bg1"/>
                          </a:solidFill>
                          <a:effectLst/>
                          <a:latin typeface="Calibri" panose="020F0502020204030204" pitchFamily="34" charset="0"/>
                        </a:rPr>
                        <a:t>PERFORMANCE, ENDURANCE &amp;POWER</a:t>
                      </a: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09791348"/>
                  </a:ext>
                </a:extLst>
              </a:tr>
              <a:tr h="326516">
                <a:tc>
                  <a:txBody>
                    <a:bodyPr/>
                    <a:lstStyle/>
                    <a:p>
                      <a:pPr algn="ctr" fontAlgn="b"/>
                      <a:r>
                        <a:rPr lang="en-US" sz="1400" b="1" i="0" u="none" strike="noStrike" dirty="0">
                          <a:solidFill>
                            <a:schemeClr val="bg1"/>
                          </a:solidFill>
                          <a:effectLst/>
                          <a:latin typeface="Calibri" panose="020F0502020204030204" pitchFamily="34" charset="0"/>
                        </a:rPr>
                        <a:t>SEQ READ</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chemeClr val="accent1">
                        <a:lumMod val="75000"/>
                      </a:schemeClr>
                    </a:solidFill>
                  </a:tcPr>
                </a:tc>
                <a:tc>
                  <a:txBody>
                    <a:bodyPr/>
                    <a:lstStyle/>
                    <a:p>
                      <a:pPr algn="ctr" fontAlgn="b"/>
                      <a:r>
                        <a:rPr lang="en-US" sz="1400" b="1" i="0" u="none" strike="noStrike" dirty="0">
                          <a:solidFill>
                            <a:schemeClr val="bg1"/>
                          </a:solidFill>
                          <a:effectLst/>
                          <a:latin typeface="Calibri" panose="020F0502020204030204" pitchFamily="34" charset="0"/>
                        </a:rPr>
                        <a:t>SEQ WRITE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chemeClr val="accent1">
                        <a:lumMod val="75000"/>
                      </a:schemeClr>
                    </a:solidFill>
                  </a:tcPr>
                </a:tc>
                <a:tc>
                  <a:txBody>
                    <a:bodyPr/>
                    <a:lstStyle/>
                    <a:p>
                      <a:pPr algn="ctr" fontAlgn="b"/>
                      <a:r>
                        <a:rPr lang="en-US" sz="1400" b="1" i="0" u="none" strike="noStrike" dirty="0">
                          <a:solidFill>
                            <a:schemeClr val="bg1"/>
                          </a:solidFill>
                          <a:effectLst/>
                          <a:latin typeface="Calibri" panose="020F0502020204030204" pitchFamily="34" charset="0"/>
                        </a:rPr>
                        <a:t>4K RANDOM READ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chemeClr val="accent1">
                        <a:lumMod val="75000"/>
                      </a:schemeClr>
                    </a:solidFill>
                  </a:tcPr>
                </a:tc>
                <a:tc>
                  <a:txBody>
                    <a:bodyPr/>
                    <a:lstStyle/>
                    <a:p>
                      <a:pPr algn="ctr" fontAlgn="b"/>
                      <a:r>
                        <a:rPr lang="en-US" sz="1400" b="1" i="0" u="none" strike="noStrike" dirty="0">
                          <a:solidFill>
                            <a:schemeClr val="bg1"/>
                          </a:solidFill>
                          <a:effectLst/>
                          <a:latin typeface="Calibri" panose="020F0502020204030204" pitchFamily="34" charset="0"/>
                        </a:rPr>
                        <a:t>TBW</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chemeClr val="accent1">
                        <a:lumMod val="75000"/>
                      </a:schemeClr>
                    </a:solidFill>
                  </a:tcPr>
                </a:tc>
                <a:tc>
                  <a:txBody>
                    <a:bodyPr/>
                    <a:lstStyle/>
                    <a:p>
                      <a:pPr algn="ctr" fontAlgn="b"/>
                      <a:r>
                        <a:rPr lang="en-US" sz="1400" b="1" i="0" u="none" strike="noStrike" dirty="0">
                          <a:solidFill>
                            <a:schemeClr val="bg1"/>
                          </a:solidFill>
                          <a:effectLst/>
                          <a:latin typeface="Calibri" panose="020F0502020204030204" pitchFamily="34" charset="0"/>
                        </a:rPr>
                        <a:t>PEAK</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chemeClr val="accent1">
                        <a:lumMod val="75000"/>
                      </a:schemeClr>
                    </a:solidFill>
                  </a:tcPr>
                </a:tc>
                <a:tc>
                  <a:txBody>
                    <a:bodyPr/>
                    <a:lstStyle/>
                    <a:p>
                      <a:pPr algn="ctr" fontAlgn="b"/>
                      <a:r>
                        <a:rPr lang="en-US" sz="1400" b="1" i="0" u="none" strike="noStrike" dirty="0">
                          <a:solidFill>
                            <a:schemeClr val="bg1"/>
                          </a:solidFill>
                          <a:effectLst/>
                          <a:latin typeface="Calibri" panose="020F0502020204030204" pitchFamily="34" charset="0"/>
                        </a:rPr>
                        <a:t>IDLE</a:t>
                      </a:r>
                    </a:p>
                  </a:txBody>
                  <a:tcPr marL="9525" marR="9525" marT="9525"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solidFill>
                      <a:schemeClr val="accent1">
                        <a:lumMod val="75000"/>
                      </a:schemeClr>
                    </a:solidFill>
                  </a:tcPr>
                </a:tc>
                <a:extLst>
                  <a:ext uri="{0D108BD9-81ED-4DB2-BD59-A6C34878D82A}">
                    <a16:rowId xmlns:a16="http://schemas.microsoft.com/office/drawing/2014/main" val="340804502"/>
                  </a:ext>
                </a:extLst>
              </a:tr>
            </a:tbl>
          </a:graphicData>
        </a:graphic>
      </p:graphicFrame>
      <p:graphicFrame>
        <p:nvGraphicFramePr>
          <p:cNvPr id="6" name="Table 5">
            <a:extLst>
              <a:ext uri="{FF2B5EF4-FFF2-40B4-BE49-F238E27FC236}">
                <a16:creationId xmlns:a16="http://schemas.microsoft.com/office/drawing/2014/main" id="{633B3CEE-DD8B-4AA3-8D97-5D0F2CA4CEEE}"/>
              </a:ext>
            </a:extLst>
          </p:cNvPr>
          <p:cNvGraphicFramePr>
            <a:graphicFrameLocks noGrp="1"/>
          </p:cNvGraphicFramePr>
          <p:nvPr>
            <p:extLst>
              <p:ext uri="{D42A27DB-BD31-4B8C-83A1-F6EECF244321}">
                <p14:modId xmlns:p14="http://schemas.microsoft.com/office/powerpoint/2010/main" val="3130825201"/>
              </p:ext>
            </p:extLst>
          </p:nvPr>
        </p:nvGraphicFramePr>
        <p:xfrm>
          <a:off x="1543429" y="2222100"/>
          <a:ext cx="9124568" cy="2209368"/>
        </p:xfrm>
        <a:graphic>
          <a:graphicData uri="http://schemas.openxmlformats.org/drawingml/2006/table">
            <a:tbl>
              <a:tblPr/>
              <a:tblGrid>
                <a:gridCol w="1707122">
                  <a:extLst>
                    <a:ext uri="{9D8B030D-6E8A-4147-A177-3AD203B41FA5}">
                      <a16:colId xmlns:a16="http://schemas.microsoft.com/office/drawing/2014/main" val="3882531145"/>
                    </a:ext>
                  </a:extLst>
                </a:gridCol>
                <a:gridCol w="1143772">
                  <a:extLst>
                    <a:ext uri="{9D8B030D-6E8A-4147-A177-3AD203B41FA5}">
                      <a16:colId xmlns:a16="http://schemas.microsoft.com/office/drawing/2014/main" val="783861829"/>
                    </a:ext>
                  </a:extLst>
                </a:gridCol>
                <a:gridCol w="1143772">
                  <a:extLst>
                    <a:ext uri="{9D8B030D-6E8A-4147-A177-3AD203B41FA5}">
                      <a16:colId xmlns:a16="http://schemas.microsoft.com/office/drawing/2014/main" val="3318025464"/>
                    </a:ext>
                  </a:extLst>
                </a:gridCol>
                <a:gridCol w="1421179">
                  <a:extLst>
                    <a:ext uri="{9D8B030D-6E8A-4147-A177-3AD203B41FA5}">
                      <a16:colId xmlns:a16="http://schemas.microsoft.com/office/drawing/2014/main" val="878670396"/>
                    </a:ext>
                  </a:extLst>
                </a:gridCol>
                <a:gridCol w="1143772">
                  <a:extLst>
                    <a:ext uri="{9D8B030D-6E8A-4147-A177-3AD203B41FA5}">
                      <a16:colId xmlns:a16="http://schemas.microsoft.com/office/drawing/2014/main" val="815584910"/>
                    </a:ext>
                  </a:extLst>
                </a:gridCol>
                <a:gridCol w="1143772">
                  <a:extLst>
                    <a:ext uri="{9D8B030D-6E8A-4147-A177-3AD203B41FA5}">
                      <a16:colId xmlns:a16="http://schemas.microsoft.com/office/drawing/2014/main" val="3531156786"/>
                    </a:ext>
                  </a:extLst>
                </a:gridCol>
                <a:gridCol w="1421179">
                  <a:extLst>
                    <a:ext uri="{9D8B030D-6E8A-4147-A177-3AD203B41FA5}">
                      <a16:colId xmlns:a16="http://schemas.microsoft.com/office/drawing/2014/main" val="1190507612"/>
                    </a:ext>
                  </a:extLst>
                </a:gridCol>
              </a:tblGrid>
              <a:tr h="190500">
                <a:tc>
                  <a:txBody>
                    <a:bodyPr/>
                    <a:lstStyle/>
                    <a:p>
                      <a:pPr algn="l" fontAlgn="b"/>
                      <a:r>
                        <a:rPr lang="en-US" sz="1400" b="1" i="0" u="none" strike="noStrike" dirty="0">
                          <a:solidFill>
                            <a:srgbClr val="000000"/>
                          </a:solidFill>
                          <a:effectLst/>
                          <a:latin typeface="Calibri" panose="020F0502020204030204" pitchFamily="34" charset="0"/>
                        </a:rPr>
                        <a:t>VPN100</a:t>
                      </a:r>
                    </a:p>
                  </a:txBody>
                  <a:tcPr marL="9525" marR="9525" marT="9525" marB="0" anchor="b">
                    <a:lnL>
                      <a:noFill/>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a:noFill/>
                    </a:lnR>
                    <a:lnT>
                      <a:noFill/>
                    </a:lnT>
                    <a:lnB>
                      <a:noFill/>
                    </a:lnB>
                    <a:solidFill>
                      <a:schemeClr val="accent1">
                        <a:lumMod val="20000"/>
                        <a:lumOff val="80000"/>
                      </a:schemeClr>
                    </a:solidFill>
                  </a:tcPr>
                </a:tc>
                <a:extLst>
                  <a:ext uri="{0D108BD9-81ED-4DB2-BD59-A6C34878D82A}">
                    <a16:rowId xmlns:a16="http://schemas.microsoft.com/office/drawing/2014/main" val="2017251487"/>
                  </a:ext>
                </a:extLst>
              </a:tr>
              <a:tr h="190500">
                <a:tc>
                  <a:txBody>
                    <a:bodyPr/>
                    <a:lstStyle/>
                    <a:p>
                      <a:pPr algn="l" fontAlgn="b"/>
                      <a:r>
                        <a:rPr lang="en-US" sz="1400" b="0" i="0" u="none" strike="noStrike" dirty="0">
                          <a:solidFill>
                            <a:srgbClr val="000000"/>
                          </a:solidFill>
                          <a:effectLst/>
                          <a:latin typeface="Calibri" panose="020F0502020204030204" pitchFamily="34" charset="0"/>
                        </a:rPr>
                        <a:t>VPN100-2TBM28H</a:t>
                      </a:r>
                    </a:p>
                  </a:txBody>
                  <a:tcPr marL="9525" marR="9525" marT="9525" marB="0" anchor="b">
                    <a:lnL>
                      <a:noFill/>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3300MB/s</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3100MB/s</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700K</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3115 TB</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up to 7W</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up to 2W</a:t>
                      </a:r>
                    </a:p>
                  </a:txBody>
                  <a:tcPr marL="9525" marR="9525" marT="9525" marB="0" anchor="b">
                    <a:lnL w="12700" cap="flat" cmpd="sng" algn="ctr">
                      <a:solidFill>
                        <a:schemeClr val="bg1"/>
                      </a:solidFill>
                      <a:prstDash val="solid"/>
                      <a:round/>
                      <a:headEnd type="none" w="med" len="med"/>
                      <a:tailEnd type="none" w="med" len="med"/>
                    </a:lnL>
                    <a:lnR>
                      <a:noFill/>
                    </a:lnR>
                    <a:lnT>
                      <a:noFill/>
                    </a:lnT>
                    <a:lnB>
                      <a:noFill/>
                    </a:lnB>
                    <a:solidFill>
                      <a:schemeClr val="accent1">
                        <a:lumMod val="20000"/>
                        <a:lumOff val="80000"/>
                      </a:schemeClr>
                    </a:solidFill>
                  </a:tcPr>
                </a:tc>
                <a:extLst>
                  <a:ext uri="{0D108BD9-81ED-4DB2-BD59-A6C34878D82A}">
                    <a16:rowId xmlns:a16="http://schemas.microsoft.com/office/drawing/2014/main" val="416634245"/>
                  </a:ext>
                </a:extLst>
              </a:tr>
              <a:tr h="190500">
                <a:tc>
                  <a:txBody>
                    <a:bodyPr/>
                    <a:lstStyle/>
                    <a:p>
                      <a:pPr algn="l" fontAlgn="b"/>
                      <a:r>
                        <a:rPr lang="en-US" sz="1400" b="0" i="0" u="none" strike="noStrike">
                          <a:solidFill>
                            <a:srgbClr val="000000"/>
                          </a:solidFill>
                          <a:effectLst/>
                          <a:latin typeface="Calibri" panose="020F0502020204030204" pitchFamily="34" charset="0"/>
                        </a:rPr>
                        <a:t>VPN100-1TBM28H</a:t>
                      </a:r>
                    </a:p>
                  </a:txBody>
                  <a:tcPr marL="9525" marR="9525" marT="9525" marB="0" anchor="b">
                    <a:lnL>
                      <a:noFill/>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3450MB/s</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3000MB/s</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700K</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1665 TB</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up to 7W</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up to 2W</a:t>
                      </a:r>
                    </a:p>
                  </a:txBody>
                  <a:tcPr marL="9525" marR="9525" marT="9525" marB="0" anchor="b">
                    <a:lnL w="12700" cap="flat" cmpd="sng" algn="ctr">
                      <a:solidFill>
                        <a:schemeClr val="bg1"/>
                      </a:solidFill>
                      <a:prstDash val="solid"/>
                      <a:round/>
                      <a:headEnd type="none" w="med" len="med"/>
                      <a:tailEnd type="none" w="med" len="med"/>
                    </a:lnL>
                    <a:lnR>
                      <a:noFill/>
                    </a:lnR>
                    <a:lnT>
                      <a:noFill/>
                    </a:lnT>
                    <a:lnB>
                      <a:noFill/>
                    </a:lnB>
                    <a:solidFill>
                      <a:schemeClr val="accent1">
                        <a:lumMod val="20000"/>
                        <a:lumOff val="80000"/>
                      </a:schemeClr>
                    </a:solidFill>
                  </a:tcPr>
                </a:tc>
                <a:extLst>
                  <a:ext uri="{0D108BD9-81ED-4DB2-BD59-A6C34878D82A}">
                    <a16:rowId xmlns:a16="http://schemas.microsoft.com/office/drawing/2014/main" val="974940381"/>
                  </a:ext>
                </a:extLst>
              </a:tr>
              <a:tr h="190500">
                <a:tc>
                  <a:txBody>
                    <a:bodyPr/>
                    <a:lstStyle/>
                    <a:p>
                      <a:pPr algn="l" fontAlgn="b"/>
                      <a:r>
                        <a:rPr lang="en-US" sz="1400" b="0" i="0" u="none" strike="noStrike">
                          <a:solidFill>
                            <a:srgbClr val="000000"/>
                          </a:solidFill>
                          <a:effectLst/>
                          <a:latin typeface="Calibri" panose="020F0502020204030204" pitchFamily="34" charset="0"/>
                        </a:rPr>
                        <a:t>VPN100-512GM28H</a:t>
                      </a:r>
                    </a:p>
                  </a:txBody>
                  <a:tcPr marL="9525" marR="9525" marT="9525" marB="0" anchor="b">
                    <a:lnL>
                      <a:noFill/>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3300MB/s</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2200MB/s</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700K</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800 TB</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up to 7W</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up to 2W</a:t>
                      </a:r>
                    </a:p>
                  </a:txBody>
                  <a:tcPr marL="9525" marR="9525" marT="9525" marB="0" anchor="b">
                    <a:lnL w="12700" cap="flat" cmpd="sng" algn="ctr">
                      <a:solidFill>
                        <a:schemeClr val="bg1"/>
                      </a:solidFill>
                      <a:prstDash val="solid"/>
                      <a:round/>
                      <a:headEnd type="none" w="med" len="med"/>
                      <a:tailEnd type="none" w="med" len="med"/>
                    </a:lnL>
                    <a:lnR>
                      <a:noFill/>
                    </a:lnR>
                    <a:lnT>
                      <a:noFill/>
                    </a:lnT>
                    <a:lnB>
                      <a:noFill/>
                    </a:lnB>
                    <a:solidFill>
                      <a:schemeClr val="accent1">
                        <a:lumMod val="20000"/>
                        <a:lumOff val="80000"/>
                      </a:schemeClr>
                    </a:solidFill>
                  </a:tcPr>
                </a:tc>
                <a:extLst>
                  <a:ext uri="{0D108BD9-81ED-4DB2-BD59-A6C34878D82A}">
                    <a16:rowId xmlns:a16="http://schemas.microsoft.com/office/drawing/2014/main" val="3749183680"/>
                  </a:ext>
                </a:extLst>
              </a:tr>
              <a:tr h="190500">
                <a:tc>
                  <a:txBody>
                    <a:bodyPr/>
                    <a:lstStyle/>
                    <a:p>
                      <a:pPr algn="l" fontAlgn="b"/>
                      <a:r>
                        <a:rPr lang="en-US" sz="1400" b="0" i="0" u="none" strike="noStrike" dirty="0">
                          <a:solidFill>
                            <a:srgbClr val="000000"/>
                          </a:solidFill>
                          <a:effectLst/>
                          <a:latin typeface="Calibri" panose="020F0502020204030204" pitchFamily="34" charset="0"/>
                        </a:rPr>
                        <a:t>VPN100-256GM28H</a:t>
                      </a:r>
                    </a:p>
                  </a:txBody>
                  <a:tcPr marL="9525" marR="9525" marT="9525" marB="0" anchor="b">
                    <a:lnL>
                      <a:noFill/>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3000MB/s</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1000MB/s</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300K</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380 TB</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up to 7W</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up to 2W</a:t>
                      </a:r>
                    </a:p>
                  </a:txBody>
                  <a:tcPr marL="9525" marR="9525" marT="9525" marB="0" anchor="b">
                    <a:lnL w="12700" cap="flat" cmpd="sng" algn="ctr">
                      <a:solidFill>
                        <a:schemeClr val="bg1"/>
                      </a:solidFill>
                      <a:prstDash val="solid"/>
                      <a:round/>
                      <a:headEnd type="none" w="med" len="med"/>
                      <a:tailEnd type="none" w="med" len="med"/>
                    </a:lnL>
                    <a:lnR>
                      <a:noFill/>
                    </a:lnR>
                    <a:lnT>
                      <a:noFill/>
                    </a:lnT>
                    <a:lnB>
                      <a:noFill/>
                    </a:lnB>
                    <a:solidFill>
                      <a:schemeClr val="accent1">
                        <a:lumMod val="20000"/>
                        <a:lumOff val="80000"/>
                      </a:schemeClr>
                    </a:solidFill>
                  </a:tcPr>
                </a:tc>
                <a:extLst>
                  <a:ext uri="{0D108BD9-81ED-4DB2-BD59-A6C34878D82A}">
                    <a16:rowId xmlns:a16="http://schemas.microsoft.com/office/drawing/2014/main" val="118977529"/>
                  </a:ext>
                </a:extLst>
              </a:tr>
              <a:tr h="426288">
                <a:tc>
                  <a:txBody>
                    <a:bodyPr/>
                    <a:lstStyle/>
                    <a:p>
                      <a:pPr algn="l" fontAlgn="b"/>
                      <a:r>
                        <a:rPr lang="en-US" sz="1400" b="1" i="0" u="none" strike="noStrike" dirty="0">
                          <a:solidFill>
                            <a:srgbClr val="000000"/>
                          </a:solidFill>
                          <a:effectLst/>
                          <a:latin typeface="Calibri" panose="020F0502020204030204" pitchFamily="34" charset="0"/>
                        </a:rPr>
                        <a:t>Scorch</a:t>
                      </a:r>
                    </a:p>
                  </a:txBody>
                  <a:tcPr marL="9525" marR="9525" marT="9525" marB="0" anchor="b">
                    <a:lnL>
                      <a:noFill/>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endParaRPr lang="en-US" sz="1400" b="0"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endParaRPr lang="en-US" sz="1400" b="0" i="0" u="none" strike="noStrike" dirty="0">
                        <a:solidFill>
                          <a:schemeClr val="tx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a:noFill/>
                    </a:lnR>
                    <a:lnT>
                      <a:noFill/>
                    </a:lnT>
                    <a:lnB>
                      <a:noFill/>
                    </a:lnB>
                    <a:solidFill>
                      <a:schemeClr val="accent1">
                        <a:lumMod val="20000"/>
                        <a:lumOff val="80000"/>
                      </a:schemeClr>
                    </a:solidFill>
                  </a:tcPr>
                </a:tc>
                <a:extLst>
                  <a:ext uri="{0D108BD9-81ED-4DB2-BD59-A6C34878D82A}">
                    <a16:rowId xmlns:a16="http://schemas.microsoft.com/office/drawing/2014/main" val="2104210649"/>
                  </a:ext>
                </a:extLst>
              </a:tr>
              <a:tr h="190500">
                <a:tc>
                  <a:txBody>
                    <a:bodyPr/>
                    <a:lstStyle/>
                    <a:p>
                      <a:pPr algn="l" fontAlgn="b"/>
                      <a:r>
                        <a:rPr lang="en-US" sz="1400" b="0" i="0" u="none" strike="noStrike" dirty="0">
                          <a:solidFill>
                            <a:srgbClr val="000000"/>
                          </a:solidFill>
                          <a:effectLst/>
                          <a:latin typeface="Calibri" panose="020F0502020204030204" pitchFamily="34" charset="0"/>
                        </a:rPr>
                        <a:t>PS512GPM280SSDR</a:t>
                      </a:r>
                    </a:p>
                  </a:txBody>
                  <a:tcPr marL="9525" marR="9525" marT="9525" marB="0" anchor="b">
                    <a:lnL>
                      <a:noFill/>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1700MB/s</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950MB/s</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200K</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300 TB</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dirty="0">
                          <a:solidFill>
                            <a:schemeClr val="tx1"/>
                          </a:solidFill>
                          <a:effectLst/>
                          <a:latin typeface="Calibri" panose="020F0502020204030204" pitchFamily="34" charset="0"/>
                        </a:rPr>
                        <a:t>up to 4.2W</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chemeClr val="tx1"/>
                          </a:solidFill>
                          <a:effectLst/>
                          <a:latin typeface="Calibri" panose="020F0502020204030204" pitchFamily="34" charset="0"/>
                        </a:rPr>
                        <a:t>up to 40mW</a:t>
                      </a:r>
                    </a:p>
                  </a:txBody>
                  <a:tcPr marL="9525" marR="9525" marT="9525" marB="0" anchor="b">
                    <a:lnL w="12700" cap="flat" cmpd="sng" algn="ctr">
                      <a:solidFill>
                        <a:schemeClr val="bg1"/>
                      </a:solidFill>
                      <a:prstDash val="solid"/>
                      <a:round/>
                      <a:headEnd type="none" w="med" len="med"/>
                      <a:tailEnd type="none" w="med" len="med"/>
                    </a:lnL>
                    <a:lnR>
                      <a:noFill/>
                    </a:lnR>
                    <a:lnT>
                      <a:noFill/>
                    </a:lnT>
                    <a:lnB>
                      <a:noFill/>
                    </a:lnB>
                    <a:solidFill>
                      <a:schemeClr val="accent1">
                        <a:lumMod val="20000"/>
                        <a:lumOff val="80000"/>
                      </a:schemeClr>
                    </a:solidFill>
                  </a:tcPr>
                </a:tc>
                <a:extLst>
                  <a:ext uri="{0D108BD9-81ED-4DB2-BD59-A6C34878D82A}">
                    <a16:rowId xmlns:a16="http://schemas.microsoft.com/office/drawing/2014/main" val="1017024508"/>
                  </a:ext>
                </a:extLst>
              </a:tr>
              <a:tr h="190500">
                <a:tc>
                  <a:txBody>
                    <a:bodyPr/>
                    <a:lstStyle/>
                    <a:p>
                      <a:pPr algn="l" fontAlgn="b"/>
                      <a:r>
                        <a:rPr lang="en-US" sz="1400" b="0" i="0" u="none" strike="noStrike" dirty="0">
                          <a:solidFill>
                            <a:srgbClr val="000000"/>
                          </a:solidFill>
                          <a:effectLst/>
                          <a:latin typeface="Calibri" panose="020F0502020204030204" pitchFamily="34" charset="0"/>
                        </a:rPr>
                        <a:t>PS256GPM280SSDR</a:t>
                      </a:r>
                    </a:p>
                  </a:txBody>
                  <a:tcPr marL="9525" marR="9525" marT="9525" marB="0" anchor="b">
                    <a:lnL>
                      <a:noFill/>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1700MB/s</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780MB/s</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200K</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150 TB</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dirty="0">
                          <a:solidFill>
                            <a:schemeClr val="tx1"/>
                          </a:solidFill>
                          <a:effectLst/>
                          <a:latin typeface="Calibri" panose="020F0502020204030204" pitchFamily="34" charset="0"/>
                        </a:rPr>
                        <a:t>up to 3.6W</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dirty="0">
                          <a:solidFill>
                            <a:schemeClr val="tx1"/>
                          </a:solidFill>
                          <a:effectLst/>
                          <a:latin typeface="Calibri" panose="020F0502020204030204" pitchFamily="34" charset="0"/>
                        </a:rPr>
                        <a:t>up to 35mW</a:t>
                      </a:r>
                    </a:p>
                  </a:txBody>
                  <a:tcPr marL="9525" marR="9525" marT="9525" marB="0" anchor="b">
                    <a:lnL w="12700" cap="flat" cmpd="sng" algn="ctr">
                      <a:solidFill>
                        <a:schemeClr val="bg1"/>
                      </a:solidFill>
                      <a:prstDash val="solid"/>
                      <a:round/>
                      <a:headEnd type="none" w="med" len="med"/>
                      <a:tailEnd type="none" w="med" len="med"/>
                    </a:lnL>
                    <a:lnR>
                      <a:noFill/>
                    </a:lnR>
                    <a:lnT>
                      <a:noFill/>
                    </a:lnT>
                    <a:lnB>
                      <a:noFill/>
                    </a:lnB>
                    <a:solidFill>
                      <a:schemeClr val="accent1">
                        <a:lumMod val="20000"/>
                        <a:lumOff val="80000"/>
                      </a:schemeClr>
                    </a:solidFill>
                  </a:tcPr>
                </a:tc>
                <a:extLst>
                  <a:ext uri="{0D108BD9-81ED-4DB2-BD59-A6C34878D82A}">
                    <a16:rowId xmlns:a16="http://schemas.microsoft.com/office/drawing/2014/main" val="1402378670"/>
                  </a:ext>
                </a:extLst>
              </a:tr>
              <a:tr h="190500">
                <a:tc>
                  <a:txBody>
                    <a:bodyPr/>
                    <a:lstStyle/>
                    <a:p>
                      <a:pPr algn="l" fontAlgn="b"/>
                      <a:r>
                        <a:rPr lang="en-US" sz="1400" b="0" i="0" u="none" strike="noStrike" dirty="0">
                          <a:solidFill>
                            <a:srgbClr val="000000"/>
                          </a:solidFill>
                          <a:effectLst/>
                          <a:latin typeface="Calibri" panose="020F0502020204030204" pitchFamily="34" charset="0"/>
                        </a:rPr>
                        <a:t>PS128GPM280SSDR</a:t>
                      </a:r>
                    </a:p>
                  </a:txBody>
                  <a:tcPr marL="9525" marR="9525" marT="9525" marB="0" anchor="b">
                    <a:lnL>
                      <a:noFill/>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1700MB/s</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415MB/s</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200K</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75 TB</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dirty="0">
                          <a:solidFill>
                            <a:schemeClr val="tx1"/>
                          </a:solidFill>
                          <a:effectLst/>
                          <a:latin typeface="Calibri" panose="020F0502020204030204" pitchFamily="34" charset="0"/>
                        </a:rPr>
                        <a:t>up to 2.6W</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dirty="0">
                          <a:solidFill>
                            <a:schemeClr val="tx1"/>
                          </a:solidFill>
                          <a:effectLst/>
                          <a:latin typeface="Calibri" panose="020F0502020204030204" pitchFamily="34" charset="0"/>
                        </a:rPr>
                        <a:t>up to 35mW</a:t>
                      </a:r>
                    </a:p>
                  </a:txBody>
                  <a:tcPr marL="9525" marR="9525" marT="9525" marB="0" anchor="b">
                    <a:lnL w="12700" cap="flat" cmpd="sng" algn="ctr">
                      <a:solidFill>
                        <a:schemeClr val="bg1"/>
                      </a:solidFill>
                      <a:prstDash val="solid"/>
                      <a:round/>
                      <a:headEnd type="none" w="med" len="med"/>
                      <a:tailEnd type="none" w="med" len="med"/>
                    </a:lnL>
                    <a:lnR>
                      <a:noFill/>
                    </a:lnR>
                    <a:lnT>
                      <a:noFill/>
                    </a:lnT>
                    <a:lnB>
                      <a:noFill/>
                    </a:lnB>
                    <a:solidFill>
                      <a:schemeClr val="accent1">
                        <a:lumMod val="20000"/>
                        <a:lumOff val="80000"/>
                      </a:schemeClr>
                    </a:solidFill>
                  </a:tcPr>
                </a:tc>
                <a:extLst>
                  <a:ext uri="{0D108BD9-81ED-4DB2-BD59-A6C34878D82A}">
                    <a16:rowId xmlns:a16="http://schemas.microsoft.com/office/drawing/2014/main" val="3856924850"/>
                  </a:ext>
                </a:extLst>
              </a:tr>
            </a:tbl>
          </a:graphicData>
        </a:graphic>
      </p:graphicFrame>
    </p:spTree>
    <p:extLst>
      <p:ext uri="{BB962C8B-B14F-4D97-AF65-F5344CB8AC3E}">
        <p14:creationId xmlns:p14="http://schemas.microsoft.com/office/powerpoint/2010/main" val="1150877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5A526-E8E0-4A9C-9F37-261B48A8DCDB}"/>
              </a:ext>
            </a:extLst>
          </p:cNvPr>
          <p:cNvSpPr>
            <a:spLocks noGrp="1"/>
          </p:cNvSpPr>
          <p:nvPr>
            <p:ph type="title"/>
          </p:nvPr>
        </p:nvSpPr>
        <p:spPr>
          <a:xfrm>
            <a:off x="-27125" y="-192367"/>
            <a:ext cx="10515600" cy="1325563"/>
          </a:xfrm>
        </p:spPr>
        <p:txBody>
          <a:bodyPr/>
          <a:lstStyle/>
          <a:p>
            <a:r>
              <a:rPr lang="en-US" u="sng" dirty="0"/>
              <a:t>Advanced Hardware and Firmware Features</a:t>
            </a:r>
          </a:p>
        </p:txBody>
      </p:sp>
      <p:pic>
        <p:nvPicPr>
          <p:cNvPr id="21" name="Picture 20">
            <a:extLst>
              <a:ext uri="{FF2B5EF4-FFF2-40B4-BE49-F238E27FC236}">
                <a16:creationId xmlns:a16="http://schemas.microsoft.com/office/drawing/2014/main" id="{A7F77675-44FC-4E97-83F8-AC7A090E9F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 y="6236259"/>
            <a:ext cx="12190992" cy="621741"/>
          </a:xfrm>
          <a:prstGeom prst="rect">
            <a:avLst/>
          </a:prstGeom>
        </p:spPr>
      </p:pic>
      <p:sp>
        <p:nvSpPr>
          <p:cNvPr id="4" name="TextBox 3">
            <a:extLst>
              <a:ext uri="{FF2B5EF4-FFF2-40B4-BE49-F238E27FC236}">
                <a16:creationId xmlns:a16="http://schemas.microsoft.com/office/drawing/2014/main" id="{D3C2039D-2206-42D0-AB57-96E134524CC6}"/>
              </a:ext>
            </a:extLst>
          </p:cNvPr>
          <p:cNvSpPr txBox="1"/>
          <p:nvPr/>
        </p:nvSpPr>
        <p:spPr>
          <a:xfrm>
            <a:off x="6701084" y="936010"/>
            <a:ext cx="184731" cy="954107"/>
          </a:xfrm>
          <a:prstGeom prst="rect">
            <a:avLst/>
          </a:prstGeom>
          <a:noFill/>
        </p:spPr>
        <p:txBody>
          <a:bodyPr wrap="none" rtlCol="0">
            <a:spAutoFit/>
          </a:bodyPr>
          <a:lstStyle/>
          <a:p>
            <a:endParaRPr lang="en-US" sz="2000" dirty="0">
              <a:solidFill>
                <a:srgbClr val="0070C0"/>
              </a:solidFill>
            </a:endParaRPr>
          </a:p>
          <a:p>
            <a:endParaRPr lang="en-US" dirty="0">
              <a:solidFill>
                <a:srgbClr val="0070C0"/>
              </a:solidFill>
            </a:endParaRPr>
          </a:p>
          <a:p>
            <a:endParaRPr lang="en-US" dirty="0"/>
          </a:p>
        </p:txBody>
      </p:sp>
      <p:graphicFrame>
        <p:nvGraphicFramePr>
          <p:cNvPr id="7" name="Table 6">
            <a:extLst>
              <a:ext uri="{FF2B5EF4-FFF2-40B4-BE49-F238E27FC236}">
                <a16:creationId xmlns:a16="http://schemas.microsoft.com/office/drawing/2014/main" id="{864D6AA0-7B10-40B5-B034-153142E45D15}"/>
              </a:ext>
            </a:extLst>
          </p:cNvPr>
          <p:cNvGraphicFramePr>
            <a:graphicFrameLocks noGrp="1"/>
          </p:cNvGraphicFramePr>
          <p:nvPr>
            <p:extLst>
              <p:ext uri="{D42A27DB-BD31-4B8C-83A1-F6EECF244321}">
                <p14:modId xmlns:p14="http://schemas.microsoft.com/office/powerpoint/2010/main" val="528447057"/>
              </p:ext>
            </p:extLst>
          </p:nvPr>
        </p:nvGraphicFramePr>
        <p:xfrm>
          <a:off x="1663783" y="1341573"/>
          <a:ext cx="10259332" cy="842010"/>
        </p:xfrm>
        <a:graphic>
          <a:graphicData uri="http://schemas.openxmlformats.org/drawingml/2006/table">
            <a:tbl>
              <a:tblPr>
                <a:tableStyleId>{5C22544A-7EE6-4342-B048-85BDC9FD1C3A}</a:tableStyleId>
              </a:tblPr>
              <a:tblGrid>
                <a:gridCol w="1144882">
                  <a:extLst>
                    <a:ext uri="{9D8B030D-6E8A-4147-A177-3AD203B41FA5}">
                      <a16:colId xmlns:a16="http://schemas.microsoft.com/office/drawing/2014/main" val="698430406"/>
                    </a:ext>
                  </a:extLst>
                </a:gridCol>
                <a:gridCol w="1144882">
                  <a:extLst>
                    <a:ext uri="{9D8B030D-6E8A-4147-A177-3AD203B41FA5}">
                      <a16:colId xmlns:a16="http://schemas.microsoft.com/office/drawing/2014/main" val="1398656982"/>
                    </a:ext>
                  </a:extLst>
                </a:gridCol>
                <a:gridCol w="832640">
                  <a:extLst>
                    <a:ext uri="{9D8B030D-6E8A-4147-A177-3AD203B41FA5}">
                      <a16:colId xmlns:a16="http://schemas.microsoft.com/office/drawing/2014/main" val="4153739449"/>
                    </a:ext>
                  </a:extLst>
                </a:gridCol>
                <a:gridCol w="1055672">
                  <a:extLst>
                    <a:ext uri="{9D8B030D-6E8A-4147-A177-3AD203B41FA5}">
                      <a16:colId xmlns:a16="http://schemas.microsoft.com/office/drawing/2014/main" val="3521813082"/>
                    </a:ext>
                  </a:extLst>
                </a:gridCol>
                <a:gridCol w="728559">
                  <a:extLst>
                    <a:ext uri="{9D8B030D-6E8A-4147-A177-3AD203B41FA5}">
                      <a16:colId xmlns:a16="http://schemas.microsoft.com/office/drawing/2014/main" val="658837236"/>
                    </a:ext>
                  </a:extLst>
                </a:gridCol>
                <a:gridCol w="758302">
                  <a:extLst>
                    <a:ext uri="{9D8B030D-6E8A-4147-A177-3AD203B41FA5}">
                      <a16:colId xmlns:a16="http://schemas.microsoft.com/office/drawing/2014/main" val="616219159"/>
                    </a:ext>
                  </a:extLst>
                </a:gridCol>
                <a:gridCol w="1025931">
                  <a:extLst>
                    <a:ext uri="{9D8B030D-6E8A-4147-A177-3AD203B41FA5}">
                      <a16:colId xmlns:a16="http://schemas.microsoft.com/office/drawing/2014/main" val="2790347786"/>
                    </a:ext>
                  </a:extLst>
                </a:gridCol>
                <a:gridCol w="892116">
                  <a:extLst>
                    <a:ext uri="{9D8B030D-6E8A-4147-A177-3AD203B41FA5}">
                      <a16:colId xmlns:a16="http://schemas.microsoft.com/office/drawing/2014/main" val="3841317125"/>
                    </a:ext>
                  </a:extLst>
                </a:gridCol>
                <a:gridCol w="892116">
                  <a:extLst>
                    <a:ext uri="{9D8B030D-6E8A-4147-A177-3AD203B41FA5}">
                      <a16:colId xmlns:a16="http://schemas.microsoft.com/office/drawing/2014/main" val="3563267863"/>
                    </a:ext>
                  </a:extLst>
                </a:gridCol>
                <a:gridCol w="892116">
                  <a:extLst>
                    <a:ext uri="{9D8B030D-6E8A-4147-A177-3AD203B41FA5}">
                      <a16:colId xmlns:a16="http://schemas.microsoft.com/office/drawing/2014/main" val="1659849336"/>
                    </a:ext>
                  </a:extLst>
                </a:gridCol>
                <a:gridCol w="892116">
                  <a:extLst>
                    <a:ext uri="{9D8B030D-6E8A-4147-A177-3AD203B41FA5}">
                      <a16:colId xmlns:a16="http://schemas.microsoft.com/office/drawing/2014/main" val="94042828"/>
                    </a:ext>
                  </a:extLst>
                </a:gridCol>
              </a:tblGrid>
              <a:tr h="238125">
                <a:tc gridSpan="11">
                  <a:txBody>
                    <a:bodyPr/>
                    <a:lstStyle/>
                    <a:p>
                      <a:pPr algn="ctr" fontAlgn="b"/>
                      <a:r>
                        <a:rPr lang="en-US" sz="1800" b="1" u="none" strike="noStrike" dirty="0">
                          <a:solidFill>
                            <a:schemeClr val="bg1"/>
                          </a:solidFill>
                          <a:effectLst/>
                        </a:rPr>
                        <a:t>ADVANCED FEATURES</a:t>
                      </a:r>
                      <a:endParaRPr lang="en-US" sz="1800" b="1" i="0" u="none" strike="noStrike" dirty="0">
                        <a:solidFill>
                          <a:schemeClr val="bg1"/>
                        </a:solidFill>
                        <a:effectLst/>
                        <a:latin typeface="Calibri" panose="020F0502020204030204" pitchFamily="34" charset="0"/>
                      </a:endParaRPr>
                    </a:p>
                  </a:txBody>
                  <a:tcPr marL="9525" marR="9525" marT="9525" marB="0" anchor="b">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3790448"/>
                  </a:ext>
                </a:extLst>
              </a:tr>
              <a:tr h="495300">
                <a:tc>
                  <a:txBody>
                    <a:bodyPr/>
                    <a:lstStyle/>
                    <a:p>
                      <a:pPr algn="ctr" fontAlgn="b"/>
                      <a:r>
                        <a:rPr lang="en-US" sz="1200" b="0" u="none" strike="noStrike" dirty="0">
                          <a:solidFill>
                            <a:schemeClr val="bg1"/>
                          </a:solidFill>
                          <a:effectLst/>
                        </a:rPr>
                        <a:t>HEAT SPREADER</a:t>
                      </a:r>
                      <a:endParaRPr lang="en-US" sz="1200" b="0" i="0" u="none" strike="noStrike" dirty="0">
                        <a:solidFill>
                          <a:schemeClr val="bg1"/>
                        </a:solidFill>
                        <a:effectLst/>
                        <a:latin typeface="Calibri" panose="020F0502020204030204" pitchFamily="34" charset="0"/>
                      </a:endParaRPr>
                    </a:p>
                  </a:txBody>
                  <a:tcPr marL="9525" marR="9525" marT="9525" marB="0" anchor="ctr">
                    <a:solidFill>
                      <a:schemeClr val="accent1">
                        <a:lumMod val="75000"/>
                      </a:schemeClr>
                    </a:solidFill>
                  </a:tcPr>
                </a:tc>
                <a:tc>
                  <a:txBody>
                    <a:bodyPr/>
                    <a:lstStyle/>
                    <a:p>
                      <a:pPr algn="ctr" fontAlgn="b"/>
                      <a:r>
                        <a:rPr lang="en-US" sz="1200" b="0" u="none" strike="noStrike" dirty="0">
                          <a:solidFill>
                            <a:schemeClr val="bg1"/>
                          </a:solidFill>
                          <a:effectLst/>
                        </a:rPr>
                        <a:t>EXTERNAL THERMAL SENSOR</a:t>
                      </a:r>
                      <a:endParaRPr lang="en-US" sz="1200" b="0" i="0" u="none" strike="noStrike" dirty="0">
                        <a:solidFill>
                          <a:schemeClr val="bg1"/>
                        </a:solidFill>
                        <a:effectLst/>
                        <a:latin typeface="Calibri" panose="020F0502020204030204" pitchFamily="34" charset="0"/>
                      </a:endParaRPr>
                    </a:p>
                  </a:txBody>
                  <a:tcPr marL="9525" marR="9525" marT="9525" marB="0" anchor="ctr">
                    <a:solidFill>
                      <a:schemeClr val="accent1">
                        <a:lumMod val="75000"/>
                      </a:schemeClr>
                    </a:solidFill>
                  </a:tcPr>
                </a:tc>
                <a:tc>
                  <a:txBody>
                    <a:bodyPr/>
                    <a:lstStyle/>
                    <a:p>
                      <a:pPr algn="ctr" fontAlgn="b"/>
                      <a:r>
                        <a:rPr lang="en-US" sz="1200" b="0" u="none" strike="noStrike" dirty="0">
                          <a:solidFill>
                            <a:schemeClr val="bg1"/>
                          </a:solidFill>
                          <a:effectLst/>
                        </a:rPr>
                        <a:t>ADVANCED WEAR LEVELING</a:t>
                      </a:r>
                      <a:endParaRPr lang="en-US" sz="1200" b="0" i="0" u="none" strike="noStrike" dirty="0">
                        <a:solidFill>
                          <a:schemeClr val="bg1"/>
                        </a:solidFill>
                        <a:effectLst/>
                        <a:latin typeface="Calibri" panose="020F0502020204030204" pitchFamily="34" charset="0"/>
                      </a:endParaRPr>
                    </a:p>
                  </a:txBody>
                  <a:tcPr marL="9525" marR="9525" marT="9525" marB="0" anchor="ctr">
                    <a:solidFill>
                      <a:schemeClr val="accent1">
                        <a:lumMod val="75000"/>
                      </a:schemeClr>
                    </a:solidFill>
                  </a:tcPr>
                </a:tc>
                <a:tc>
                  <a:txBody>
                    <a:bodyPr/>
                    <a:lstStyle/>
                    <a:p>
                      <a:pPr algn="ctr" fontAlgn="b"/>
                      <a:r>
                        <a:rPr lang="en-US" sz="1200" b="0" u="none" strike="noStrike" dirty="0">
                          <a:solidFill>
                            <a:schemeClr val="bg1"/>
                          </a:solidFill>
                          <a:effectLst/>
                        </a:rPr>
                        <a:t>BAD BLOCK MANAGEMENT</a:t>
                      </a:r>
                      <a:endParaRPr lang="en-US" sz="1200" b="0" i="0" u="none" strike="noStrike" dirty="0">
                        <a:solidFill>
                          <a:schemeClr val="bg1"/>
                        </a:solidFill>
                        <a:effectLst/>
                        <a:latin typeface="Calibri" panose="020F0502020204030204" pitchFamily="34" charset="0"/>
                      </a:endParaRPr>
                    </a:p>
                  </a:txBody>
                  <a:tcPr marL="9525" marR="9525" marT="9525" marB="0" anchor="ctr">
                    <a:solidFill>
                      <a:schemeClr val="accent1">
                        <a:lumMod val="75000"/>
                      </a:schemeClr>
                    </a:solidFill>
                  </a:tcPr>
                </a:tc>
                <a:tc>
                  <a:txBody>
                    <a:bodyPr/>
                    <a:lstStyle/>
                    <a:p>
                      <a:pPr algn="ctr" fontAlgn="b"/>
                      <a:r>
                        <a:rPr lang="en-US" sz="1200" b="0" u="none" strike="noStrike" dirty="0">
                          <a:solidFill>
                            <a:schemeClr val="bg1"/>
                          </a:solidFill>
                          <a:effectLst/>
                        </a:rPr>
                        <a:t>TRIM SUPPORT</a:t>
                      </a:r>
                      <a:endParaRPr lang="en-US" sz="1200" b="0" i="0" u="none" strike="noStrike" dirty="0">
                        <a:solidFill>
                          <a:schemeClr val="bg1"/>
                        </a:solidFill>
                        <a:effectLst/>
                        <a:latin typeface="Calibri" panose="020F0502020204030204" pitchFamily="34" charset="0"/>
                      </a:endParaRPr>
                    </a:p>
                  </a:txBody>
                  <a:tcPr marL="9525" marR="9525" marT="9525" marB="0" anchor="ctr">
                    <a:solidFill>
                      <a:schemeClr val="accent1">
                        <a:lumMod val="75000"/>
                      </a:schemeClr>
                    </a:solidFill>
                  </a:tcPr>
                </a:tc>
                <a:tc>
                  <a:txBody>
                    <a:bodyPr/>
                    <a:lstStyle/>
                    <a:p>
                      <a:pPr algn="ctr" fontAlgn="b"/>
                      <a:r>
                        <a:rPr lang="en-US" sz="1200" b="0" u="none" strike="noStrike" dirty="0">
                          <a:solidFill>
                            <a:schemeClr val="bg1"/>
                          </a:solidFill>
                          <a:effectLst/>
                        </a:rPr>
                        <a:t>SMART</a:t>
                      </a:r>
                      <a:endParaRPr lang="en-US" sz="1200" b="0" i="0" u="none" strike="noStrike" dirty="0">
                        <a:solidFill>
                          <a:schemeClr val="bg1"/>
                        </a:solidFill>
                        <a:effectLst/>
                        <a:latin typeface="Calibri" panose="020F0502020204030204" pitchFamily="34" charset="0"/>
                      </a:endParaRPr>
                    </a:p>
                  </a:txBody>
                  <a:tcPr marL="9525" marR="9525" marT="9525" marB="0" anchor="ctr">
                    <a:solidFill>
                      <a:schemeClr val="accent1">
                        <a:lumMod val="75000"/>
                      </a:schemeClr>
                    </a:solidFill>
                  </a:tcPr>
                </a:tc>
                <a:tc>
                  <a:txBody>
                    <a:bodyPr/>
                    <a:lstStyle/>
                    <a:p>
                      <a:pPr algn="ctr" fontAlgn="b"/>
                      <a:r>
                        <a:rPr lang="en-US" sz="1200" b="0" u="none" strike="noStrike" dirty="0">
                          <a:solidFill>
                            <a:schemeClr val="bg1"/>
                          </a:solidFill>
                          <a:effectLst/>
                        </a:rPr>
                        <a:t>OVER PROVISIONING</a:t>
                      </a:r>
                      <a:endParaRPr lang="en-US" sz="1200" b="0" i="0" u="none" strike="noStrike" dirty="0">
                        <a:solidFill>
                          <a:schemeClr val="bg1"/>
                        </a:solidFill>
                        <a:effectLst/>
                        <a:latin typeface="Calibri" panose="020F0502020204030204" pitchFamily="34" charset="0"/>
                      </a:endParaRPr>
                    </a:p>
                  </a:txBody>
                  <a:tcPr marL="9525" marR="9525" marT="9525" marB="0" anchor="ctr">
                    <a:solidFill>
                      <a:schemeClr val="accent1">
                        <a:lumMod val="75000"/>
                      </a:schemeClr>
                    </a:solidFill>
                  </a:tcPr>
                </a:tc>
                <a:tc>
                  <a:txBody>
                    <a:bodyPr/>
                    <a:lstStyle/>
                    <a:p>
                      <a:pPr algn="ctr" fontAlgn="b"/>
                      <a:r>
                        <a:rPr lang="en-US" sz="1200" b="0" u="none" strike="noStrike" dirty="0">
                          <a:solidFill>
                            <a:schemeClr val="bg1"/>
                          </a:solidFill>
                          <a:effectLst/>
                        </a:rPr>
                        <a:t>END-TO-END DATAPATH PROTECTION</a:t>
                      </a:r>
                      <a:endParaRPr lang="en-US" sz="1200" b="0" i="0" u="none" strike="noStrike" dirty="0">
                        <a:solidFill>
                          <a:schemeClr val="bg1"/>
                        </a:solidFill>
                        <a:effectLst/>
                        <a:latin typeface="Calibri" panose="020F0502020204030204" pitchFamily="34" charset="0"/>
                      </a:endParaRPr>
                    </a:p>
                  </a:txBody>
                  <a:tcPr marL="9525" marR="9525" marT="9525" marB="0" anchor="ctr">
                    <a:solidFill>
                      <a:schemeClr val="accent1">
                        <a:lumMod val="75000"/>
                      </a:schemeClr>
                    </a:solidFill>
                  </a:tcPr>
                </a:tc>
                <a:tc>
                  <a:txBody>
                    <a:bodyPr/>
                    <a:lstStyle/>
                    <a:p>
                      <a:pPr algn="ctr" fontAlgn="b"/>
                      <a:r>
                        <a:rPr lang="en-US" sz="1200" b="0" u="none" strike="noStrike" dirty="0">
                          <a:solidFill>
                            <a:schemeClr val="bg1"/>
                          </a:solidFill>
                          <a:effectLst/>
                        </a:rPr>
                        <a:t>SMART REFRESH</a:t>
                      </a:r>
                      <a:endParaRPr lang="en-US" sz="1200" b="0" i="0" u="none" strike="noStrike" dirty="0">
                        <a:solidFill>
                          <a:schemeClr val="bg1"/>
                        </a:solidFill>
                        <a:effectLst/>
                        <a:latin typeface="Calibri" panose="020F0502020204030204" pitchFamily="34" charset="0"/>
                      </a:endParaRPr>
                    </a:p>
                  </a:txBody>
                  <a:tcPr marL="9525" marR="9525" marT="9525" marB="0" anchor="ctr">
                    <a:solidFill>
                      <a:schemeClr val="accent1">
                        <a:lumMod val="75000"/>
                      </a:schemeClr>
                    </a:solidFill>
                  </a:tcPr>
                </a:tc>
                <a:tc>
                  <a:txBody>
                    <a:bodyPr/>
                    <a:lstStyle/>
                    <a:p>
                      <a:pPr algn="ctr" fontAlgn="b"/>
                      <a:r>
                        <a:rPr lang="en-US" sz="1200" b="0" u="none" strike="noStrike" dirty="0">
                          <a:solidFill>
                            <a:schemeClr val="bg1"/>
                          </a:solidFill>
                          <a:effectLst/>
                        </a:rPr>
                        <a:t>SMART ECC</a:t>
                      </a:r>
                      <a:endParaRPr lang="en-US" sz="1200" b="0" i="0" u="none" strike="noStrike" dirty="0">
                        <a:solidFill>
                          <a:schemeClr val="bg1"/>
                        </a:solidFill>
                        <a:effectLst/>
                        <a:latin typeface="Calibri" panose="020F0502020204030204" pitchFamily="34" charset="0"/>
                      </a:endParaRPr>
                    </a:p>
                  </a:txBody>
                  <a:tcPr marL="9525" marR="9525" marT="9525" marB="0" anchor="ctr">
                    <a:solidFill>
                      <a:schemeClr val="accent1">
                        <a:lumMod val="75000"/>
                      </a:schemeClr>
                    </a:solidFill>
                  </a:tcPr>
                </a:tc>
                <a:tc>
                  <a:txBody>
                    <a:bodyPr/>
                    <a:lstStyle/>
                    <a:p>
                      <a:pPr algn="ctr" fontAlgn="b"/>
                      <a:r>
                        <a:rPr lang="en-US" sz="1200" b="0" u="none" strike="noStrike" dirty="0">
                          <a:solidFill>
                            <a:schemeClr val="bg1"/>
                          </a:solidFill>
                          <a:effectLst/>
                        </a:rPr>
                        <a:t>WINDOWS 7*/8.0*/8.1/10</a:t>
                      </a:r>
                      <a:endParaRPr lang="en-US" sz="1200" b="0" i="0" u="none" strike="noStrike" dirty="0">
                        <a:solidFill>
                          <a:schemeClr val="bg1"/>
                        </a:solidFill>
                        <a:effectLst/>
                        <a:latin typeface="Calibri" panose="020F0502020204030204" pitchFamily="34" charset="0"/>
                      </a:endParaRPr>
                    </a:p>
                  </a:txBody>
                  <a:tcPr marL="9525" marR="9525" marT="9525" marB="0" anchor="ctr">
                    <a:solidFill>
                      <a:schemeClr val="accent1">
                        <a:lumMod val="75000"/>
                      </a:schemeClr>
                    </a:solidFill>
                  </a:tcPr>
                </a:tc>
                <a:extLst>
                  <a:ext uri="{0D108BD9-81ED-4DB2-BD59-A6C34878D82A}">
                    <a16:rowId xmlns:a16="http://schemas.microsoft.com/office/drawing/2014/main" val="3087701269"/>
                  </a:ext>
                </a:extLst>
              </a:tr>
            </a:tbl>
          </a:graphicData>
        </a:graphic>
      </p:graphicFrame>
      <p:graphicFrame>
        <p:nvGraphicFramePr>
          <p:cNvPr id="8" name="Table 7">
            <a:extLst>
              <a:ext uri="{FF2B5EF4-FFF2-40B4-BE49-F238E27FC236}">
                <a16:creationId xmlns:a16="http://schemas.microsoft.com/office/drawing/2014/main" id="{2E167DBE-BC1B-40B6-A418-121FD9A9E015}"/>
              </a:ext>
            </a:extLst>
          </p:cNvPr>
          <p:cNvGraphicFramePr>
            <a:graphicFrameLocks noGrp="1"/>
          </p:cNvGraphicFramePr>
          <p:nvPr>
            <p:extLst>
              <p:ext uri="{D42A27DB-BD31-4B8C-83A1-F6EECF244321}">
                <p14:modId xmlns:p14="http://schemas.microsoft.com/office/powerpoint/2010/main" val="4023394109"/>
              </p:ext>
            </p:extLst>
          </p:nvPr>
        </p:nvGraphicFramePr>
        <p:xfrm>
          <a:off x="299442" y="2183583"/>
          <a:ext cx="11623673" cy="1985010"/>
        </p:xfrm>
        <a:graphic>
          <a:graphicData uri="http://schemas.openxmlformats.org/drawingml/2006/table">
            <a:tbl>
              <a:tblPr/>
              <a:tblGrid>
                <a:gridCol w="1364342">
                  <a:extLst>
                    <a:ext uri="{9D8B030D-6E8A-4147-A177-3AD203B41FA5}">
                      <a16:colId xmlns:a16="http://schemas.microsoft.com/office/drawing/2014/main" val="1867835054"/>
                    </a:ext>
                  </a:extLst>
                </a:gridCol>
                <a:gridCol w="1132114">
                  <a:extLst>
                    <a:ext uri="{9D8B030D-6E8A-4147-A177-3AD203B41FA5}">
                      <a16:colId xmlns:a16="http://schemas.microsoft.com/office/drawing/2014/main" val="2845500269"/>
                    </a:ext>
                  </a:extLst>
                </a:gridCol>
                <a:gridCol w="1161141">
                  <a:extLst>
                    <a:ext uri="{9D8B030D-6E8A-4147-A177-3AD203B41FA5}">
                      <a16:colId xmlns:a16="http://schemas.microsoft.com/office/drawing/2014/main" val="4254692801"/>
                    </a:ext>
                  </a:extLst>
                </a:gridCol>
                <a:gridCol w="841829">
                  <a:extLst>
                    <a:ext uri="{9D8B030D-6E8A-4147-A177-3AD203B41FA5}">
                      <a16:colId xmlns:a16="http://schemas.microsoft.com/office/drawing/2014/main" val="2691629600"/>
                    </a:ext>
                  </a:extLst>
                </a:gridCol>
                <a:gridCol w="1059542">
                  <a:extLst>
                    <a:ext uri="{9D8B030D-6E8A-4147-A177-3AD203B41FA5}">
                      <a16:colId xmlns:a16="http://schemas.microsoft.com/office/drawing/2014/main" val="2364632933"/>
                    </a:ext>
                  </a:extLst>
                </a:gridCol>
                <a:gridCol w="711200">
                  <a:extLst>
                    <a:ext uri="{9D8B030D-6E8A-4147-A177-3AD203B41FA5}">
                      <a16:colId xmlns:a16="http://schemas.microsoft.com/office/drawing/2014/main" val="2121303790"/>
                    </a:ext>
                  </a:extLst>
                </a:gridCol>
                <a:gridCol w="769258">
                  <a:extLst>
                    <a:ext uri="{9D8B030D-6E8A-4147-A177-3AD203B41FA5}">
                      <a16:colId xmlns:a16="http://schemas.microsoft.com/office/drawing/2014/main" val="3475407027"/>
                    </a:ext>
                  </a:extLst>
                </a:gridCol>
                <a:gridCol w="1001485">
                  <a:extLst>
                    <a:ext uri="{9D8B030D-6E8A-4147-A177-3AD203B41FA5}">
                      <a16:colId xmlns:a16="http://schemas.microsoft.com/office/drawing/2014/main" val="1025504666"/>
                    </a:ext>
                  </a:extLst>
                </a:gridCol>
                <a:gridCol w="914400">
                  <a:extLst>
                    <a:ext uri="{9D8B030D-6E8A-4147-A177-3AD203B41FA5}">
                      <a16:colId xmlns:a16="http://schemas.microsoft.com/office/drawing/2014/main" val="151842577"/>
                    </a:ext>
                  </a:extLst>
                </a:gridCol>
                <a:gridCol w="885372">
                  <a:extLst>
                    <a:ext uri="{9D8B030D-6E8A-4147-A177-3AD203B41FA5}">
                      <a16:colId xmlns:a16="http://schemas.microsoft.com/office/drawing/2014/main" val="3887181616"/>
                    </a:ext>
                  </a:extLst>
                </a:gridCol>
                <a:gridCol w="914400">
                  <a:extLst>
                    <a:ext uri="{9D8B030D-6E8A-4147-A177-3AD203B41FA5}">
                      <a16:colId xmlns:a16="http://schemas.microsoft.com/office/drawing/2014/main" val="826140074"/>
                    </a:ext>
                  </a:extLst>
                </a:gridCol>
                <a:gridCol w="868590">
                  <a:extLst>
                    <a:ext uri="{9D8B030D-6E8A-4147-A177-3AD203B41FA5}">
                      <a16:colId xmlns:a16="http://schemas.microsoft.com/office/drawing/2014/main" val="488509612"/>
                    </a:ext>
                  </a:extLst>
                </a:gridCol>
              </a:tblGrid>
              <a:tr h="190500">
                <a:tc>
                  <a:txBody>
                    <a:bodyPr/>
                    <a:lstStyle/>
                    <a:p>
                      <a:pPr algn="l" fontAlgn="b"/>
                      <a:r>
                        <a:rPr lang="en-US" sz="1200" b="1" i="0" u="none" strike="noStrike">
                          <a:solidFill>
                            <a:srgbClr val="000000"/>
                          </a:solidFill>
                          <a:effectLst/>
                          <a:latin typeface="Calibri" panose="020F0502020204030204" pitchFamily="34" charset="0"/>
                        </a:rPr>
                        <a:t>Viper VPN100</a:t>
                      </a:r>
                    </a:p>
                  </a:txBody>
                  <a:tcPr marL="9525" marR="9525" marT="9525" marB="0" anchor="b">
                    <a:lnL>
                      <a:noFill/>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a:noFill/>
                    </a:lnR>
                    <a:lnT>
                      <a:noFill/>
                    </a:lnT>
                    <a:lnB>
                      <a:noFill/>
                    </a:lnB>
                    <a:solidFill>
                      <a:schemeClr val="accent1">
                        <a:lumMod val="20000"/>
                        <a:lumOff val="80000"/>
                      </a:schemeClr>
                    </a:solidFill>
                  </a:tcPr>
                </a:tc>
                <a:extLst>
                  <a:ext uri="{0D108BD9-81ED-4DB2-BD59-A6C34878D82A}">
                    <a16:rowId xmlns:a16="http://schemas.microsoft.com/office/drawing/2014/main" val="3154984036"/>
                  </a:ext>
                </a:extLst>
              </a:tr>
              <a:tr h="228600">
                <a:tc>
                  <a:txBody>
                    <a:bodyPr/>
                    <a:lstStyle/>
                    <a:p>
                      <a:pPr algn="l" fontAlgn="b"/>
                      <a:r>
                        <a:rPr lang="en-US" sz="1200" b="0" i="0" u="none" strike="noStrike">
                          <a:solidFill>
                            <a:srgbClr val="000000"/>
                          </a:solidFill>
                          <a:effectLst/>
                          <a:latin typeface="Calibri" panose="020F0502020204030204" pitchFamily="34" charset="0"/>
                        </a:rPr>
                        <a:t>VPN100-2TBM28H</a:t>
                      </a:r>
                    </a:p>
                  </a:txBody>
                  <a:tcPr marL="9525" marR="9525" marT="9525" marB="0" anchor="b">
                    <a:lnL>
                      <a:noFill/>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a:noFill/>
                    </a:lnR>
                    <a:lnT>
                      <a:noFill/>
                    </a:lnT>
                    <a:lnB>
                      <a:noFill/>
                    </a:lnB>
                    <a:solidFill>
                      <a:schemeClr val="accent1">
                        <a:lumMod val="20000"/>
                        <a:lumOff val="80000"/>
                      </a:schemeClr>
                    </a:solidFill>
                  </a:tcPr>
                </a:tc>
                <a:extLst>
                  <a:ext uri="{0D108BD9-81ED-4DB2-BD59-A6C34878D82A}">
                    <a16:rowId xmlns:a16="http://schemas.microsoft.com/office/drawing/2014/main" val="252418883"/>
                  </a:ext>
                </a:extLst>
              </a:tr>
              <a:tr h="228600">
                <a:tc>
                  <a:txBody>
                    <a:bodyPr/>
                    <a:lstStyle/>
                    <a:p>
                      <a:pPr algn="l" fontAlgn="b"/>
                      <a:r>
                        <a:rPr lang="en-US" sz="1200" b="0" i="0" u="none" strike="noStrike">
                          <a:solidFill>
                            <a:srgbClr val="000000"/>
                          </a:solidFill>
                          <a:effectLst/>
                          <a:latin typeface="Calibri" panose="020F0502020204030204" pitchFamily="34" charset="0"/>
                        </a:rPr>
                        <a:t>VPN100-1TBM28H</a:t>
                      </a:r>
                    </a:p>
                  </a:txBody>
                  <a:tcPr marL="9525" marR="9525" marT="9525" marB="0" anchor="b">
                    <a:lnL>
                      <a:noFill/>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dirty="0">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a:noFill/>
                    </a:lnR>
                    <a:lnT>
                      <a:noFill/>
                    </a:lnT>
                    <a:lnB>
                      <a:noFill/>
                    </a:lnB>
                    <a:solidFill>
                      <a:schemeClr val="accent1">
                        <a:lumMod val="20000"/>
                        <a:lumOff val="80000"/>
                      </a:schemeClr>
                    </a:solidFill>
                  </a:tcPr>
                </a:tc>
                <a:extLst>
                  <a:ext uri="{0D108BD9-81ED-4DB2-BD59-A6C34878D82A}">
                    <a16:rowId xmlns:a16="http://schemas.microsoft.com/office/drawing/2014/main" val="4130624383"/>
                  </a:ext>
                </a:extLst>
              </a:tr>
              <a:tr h="228600">
                <a:tc>
                  <a:txBody>
                    <a:bodyPr/>
                    <a:lstStyle/>
                    <a:p>
                      <a:pPr algn="l" fontAlgn="b"/>
                      <a:r>
                        <a:rPr lang="en-US" sz="1200" b="0" i="0" u="none" strike="noStrike">
                          <a:solidFill>
                            <a:srgbClr val="000000"/>
                          </a:solidFill>
                          <a:effectLst/>
                          <a:latin typeface="Calibri" panose="020F0502020204030204" pitchFamily="34" charset="0"/>
                        </a:rPr>
                        <a:t>VPN100-512GM28H</a:t>
                      </a:r>
                    </a:p>
                  </a:txBody>
                  <a:tcPr marL="9525" marR="9525" marT="9525" marB="0" anchor="b">
                    <a:lnL>
                      <a:noFill/>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a:noFill/>
                    </a:lnR>
                    <a:lnT>
                      <a:noFill/>
                    </a:lnT>
                    <a:lnB>
                      <a:noFill/>
                    </a:lnB>
                    <a:solidFill>
                      <a:schemeClr val="accent1">
                        <a:lumMod val="20000"/>
                        <a:lumOff val="80000"/>
                      </a:schemeClr>
                    </a:solidFill>
                  </a:tcPr>
                </a:tc>
                <a:extLst>
                  <a:ext uri="{0D108BD9-81ED-4DB2-BD59-A6C34878D82A}">
                    <a16:rowId xmlns:a16="http://schemas.microsoft.com/office/drawing/2014/main" val="4083711295"/>
                  </a:ext>
                </a:extLst>
              </a:tr>
              <a:tr h="228600">
                <a:tc>
                  <a:txBody>
                    <a:bodyPr/>
                    <a:lstStyle/>
                    <a:p>
                      <a:pPr algn="l" fontAlgn="b"/>
                      <a:r>
                        <a:rPr lang="en-US" sz="1200" b="0" i="0" u="none" strike="noStrike">
                          <a:solidFill>
                            <a:srgbClr val="000000"/>
                          </a:solidFill>
                          <a:effectLst/>
                          <a:latin typeface="Calibri" panose="020F0502020204030204" pitchFamily="34" charset="0"/>
                        </a:rPr>
                        <a:t>VPN100-256GM28H</a:t>
                      </a:r>
                    </a:p>
                  </a:txBody>
                  <a:tcPr marL="9525" marR="9525" marT="9525" marB="0" anchor="b">
                    <a:lnL>
                      <a:noFill/>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a:noFill/>
                    </a:lnR>
                    <a:lnT>
                      <a:noFill/>
                    </a:lnT>
                    <a:lnB>
                      <a:noFill/>
                    </a:lnB>
                    <a:solidFill>
                      <a:schemeClr val="accent1">
                        <a:lumMod val="20000"/>
                        <a:lumOff val="80000"/>
                      </a:schemeClr>
                    </a:solidFill>
                  </a:tcPr>
                </a:tc>
                <a:extLst>
                  <a:ext uri="{0D108BD9-81ED-4DB2-BD59-A6C34878D82A}">
                    <a16:rowId xmlns:a16="http://schemas.microsoft.com/office/drawing/2014/main" val="18527693"/>
                  </a:ext>
                </a:extLst>
              </a:tr>
              <a:tr h="190500">
                <a:tc>
                  <a:txBody>
                    <a:bodyPr/>
                    <a:lstStyle/>
                    <a:p>
                      <a:pPr algn="l" fontAlgn="b"/>
                      <a:r>
                        <a:rPr lang="en-US" sz="1200" b="1" i="0" u="none" strike="noStrike">
                          <a:solidFill>
                            <a:srgbClr val="000000"/>
                          </a:solidFill>
                          <a:effectLst/>
                          <a:latin typeface="Calibri" panose="020F0502020204030204" pitchFamily="34" charset="0"/>
                        </a:rPr>
                        <a:t>Scorch</a:t>
                      </a:r>
                    </a:p>
                  </a:txBody>
                  <a:tcPr marL="9525" marR="9525" marT="9525" marB="0" anchor="b">
                    <a:lnL>
                      <a:noFill/>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a:noFill/>
                    </a:lnR>
                    <a:lnT>
                      <a:noFill/>
                    </a:lnT>
                    <a:lnB>
                      <a:noFill/>
                    </a:lnB>
                    <a:solidFill>
                      <a:schemeClr val="accent1">
                        <a:lumMod val="20000"/>
                        <a:lumOff val="80000"/>
                      </a:schemeClr>
                    </a:solidFill>
                  </a:tcPr>
                </a:tc>
                <a:extLst>
                  <a:ext uri="{0D108BD9-81ED-4DB2-BD59-A6C34878D82A}">
                    <a16:rowId xmlns:a16="http://schemas.microsoft.com/office/drawing/2014/main" val="2122883405"/>
                  </a:ext>
                </a:extLst>
              </a:tr>
              <a:tr h="228600">
                <a:tc>
                  <a:txBody>
                    <a:bodyPr/>
                    <a:lstStyle/>
                    <a:p>
                      <a:pPr algn="l" fontAlgn="b"/>
                      <a:r>
                        <a:rPr lang="en-US" sz="1200" b="0" i="0" u="none" strike="noStrike">
                          <a:solidFill>
                            <a:srgbClr val="000000"/>
                          </a:solidFill>
                          <a:effectLst/>
                          <a:latin typeface="Calibri" panose="020F0502020204030204" pitchFamily="34" charset="0"/>
                        </a:rPr>
                        <a:t>PS512GPM280SSDR</a:t>
                      </a:r>
                    </a:p>
                  </a:txBody>
                  <a:tcPr marL="9525" marR="9525" marT="9525" marB="0" anchor="b">
                    <a:lnL>
                      <a:noFill/>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a:noFill/>
                    </a:lnR>
                    <a:lnT>
                      <a:noFill/>
                    </a:lnT>
                    <a:lnB>
                      <a:noFill/>
                    </a:lnB>
                    <a:solidFill>
                      <a:schemeClr val="accent1">
                        <a:lumMod val="20000"/>
                        <a:lumOff val="80000"/>
                      </a:schemeClr>
                    </a:solidFill>
                  </a:tcPr>
                </a:tc>
                <a:extLst>
                  <a:ext uri="{0D108BD9-81ED-4DB2-BD59-A6C34878D82A}">
                    <a16:rowId xmlns:a16="http://schemas.microsoft.com/office/drawing/2014/main" val="1603465917"/>
                  </a:ext>
                </a:extLst>
              </a:tr>
              <a:tr h="228600">
                <a:tc>
                  <a:txBody>
                    <a:bodyPr/>
                    <a:lstStyle/>
                    <a:p>
                      <a:pPr algn="l" fontAlgn="b"/>
                      <a:r>
                        <a:rPr lang="en-US" sz="1200" b="0" i="0" u="none" strike="noStrike">
                          <a:solidFill>
                            <a:srgbClr val="000000"/>
                          </a:solidFill>
                          <a:effectLst/>
                          <a:latin typeface="Calibri" panose="020F0502020204030204" pitchFamily="34" charset="0"/>
                        </a:rPr>
                        <a:t>PS256GPM280SSDR</a:t>
                      </a:r>
                    </a:p>
                  </a:txBody>
                  <a:tcPr marL="9525" marR="9525" marT="9525" marB="0" anchor="b">
                    <a:lnL>
                      <a:noFill/>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a:noFill/>
                    </a:lnR>
                    <a:lnT>
                      <a:noFill/>
                    </a:lnT>
                    <a:lnB>
                      <a:noFill/>
                    </a:lnB>
                    <a:solidFill>
                      <a:schemeClr val="accent1">
                        <a:lumMod val="20000"/>
                        <a:lumOff val="80000"/>
                      </a:schemeClr>
                    </a:solidFill>
                  </a:tcPr>
                </a:tc>
                <a:extLst>
                  <a:ext uri="{0D108BD9-81ED-4DB2-BD59-A6C34878D82A}">
                    <a16:rowId xmlns:a16="http://schemas.microsoft.com/office/drawing/2014/main" val="3571396871"/>
                  </a:ext>
                </a:extLst>
              </a:tr>
              <a:tr h="228600">
                <a:tc>
                  <a:txBody>
                    <a:bodyPr/>
                    <a:lstStyle/>
                    <a:p>
                      <a:pPr algn="l" fontAlgn="b"/>
                      <a:r>
                        <a:rPr lang="en-US" sz="1200" b="0" i="0" u="none" strike="noStrike" dirty="0">
                          <a:solidFill>
                            <a:srgbClr val="000000"/>
                          </a:solidFill>
                          <a:effectLst/>
                          <a:latin typeface="Calibri" panose="020F0502020204030204" pitchFamily="34" charset="0"/>
                        </a:rPr>
                        <a:t>PS128GPM280SSDR</a:t>
                      </a:r>
                    </a:p>
                  </a:txBody>
                  <a:tcPr marL="9525" marR="9525" marT="9525" marB="0" anchor="b">
                    <a:lnL>
                      <a:noFill/>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dirty="0">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1">
                        <a:lumMod val="20000"/>
                        <a:lumOff val="80000"/>
                      </a:schemeClr>
                    </a:solidFill>
                  </a:tcPr>
                </a:tc>
                <a:tc>
                  <a:txBody>
                    <a:bodyPr/>
                    <a:lstStyle/>
                    <a:p>
                      <a:pPr algn="ctr" fontAlgn="b"/>
                      <a:r>
                        <a:rPr lang="en-US" sz="1400" b="0" i="0" u="none" strike="noStrike" dirty="0">
                          <a:solidFill>
                            <a:srgbClr val="000000"/>
                          </a:solidFill>
                          <a:effectLst/>
                          <a:latin typeface="Wingdings" panose="05000000000000000000" pitchFamily="2" charset="2"/>
                        </a:rPr>
                        <a:t></a:t>
                      </a:r>
                    </a:p>
                  </a:txBody>
                  <a:tcPr marL="9525" marR="9525" marT="9525" marB="0" anchor="b">
                    <a:lnL w="12700" cap="flat" cmpd="sng" algn="ctr">
                      <a:solidFill>
                        <a:schemeClr val="bg1"/>
                      </a:solidFill>
                      <a:prstDash val="solid"/>
                      <a:round/>
                      <a:headEnd type="none" w="med" len="med"/>
                      <a:tailEnd type="none" w="med" len="med"/>
                    </a:lnL>
                    <a:lnR>
                      <a:noFill/>
                    </a:lnR>
                    <a:lnT>
                      <a:noFill/>
                    </a:lnT>
                    <a:lnB>
                      <a:noFill/>
                    </a:lnB>
                    <a:solidFill>
                      <a:schemeClr val="accent1">
                        <a:lumMod val="20000"/>
                        <a:lumOff val="80000"/>
                      </a:schemeClr>
                    </a:solidFill>
                  </a:tcPr>
                </a:tc>
                <a:extLst>
                  <a:ext uri="{0D108BD9-81ED-4DB2-BD59-A6C34878D82A}">
                    <a16:rowId xmlns:a16="http://schemas.microsoft.com/office/drawing/2014/main" val="2847257152"/>
                  </a:ext>
                </a:extLst>
              </a:tr>
            </a:tbl>
          </a:graphicData>
        </a:graphic>
      </p:graphicFrame>
    </p:spTree>
    <p:extLst>
      <p:ext uri="{BB962C8B-B14F-4D97-AF65-F5344CB8AC3E}">
        <p14:creationId xmlns:p14="http://schemas.microsoft.com/office/powerpoint/2010/main" val="1459270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7F77675-44FC-4E97-83F8-AC7A090E9F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 y="6236259"/>
            <a:ext cx="12190992" cy="621741"/>
          </a:xfrm>
          <a:prstGeom prst="rect">
            <a:avLst/>
          </a:prstGeom>
        </p:spPr>
      </p:pic>
      <p:sp>
        <p:nvSpPr>
          <p:cNvPr id="5" name="Title 4">
            <a:extLst>
              <a:ext uri="{FF2B5EF4-FFF2-40B4-BE49-F238E27FC236}">
                <a16:creationId xmlns:a16="http://schemas.microsoft.com/office/drawing/2014/main" id="{FDB981B6-B459-42BC-AC92-CAFFE110701E}"/>
              </a:ext>
            </a:extLst>
          </p:cNvPr>
          <p:cNvSpPr>
            <a:spLocks noGrp="1"/>
          </p:cNvSpPr>
          <p:nvPr>
            <p:ph type="title"/>
          </p:nvPr>
        </p:nvSpPr>
        <p:spPr>
          <a:xfrm>
            <a:off x="4640943" y="2614839"/>
            <a:ext cx="3690257" cy="1325563"/>
          </a:xfrm>
        </p:spPr>
        <p:txBody>
          <a:bodyPr/>
          <a:lstStyle/>
          <a:p>
            <a:r>
              <a:rPr lang="en-US" dirty="0"/>
              <a:t>Thank you</a:t>
            </a:r>
          </a:p>
        </p:txBody>
      </p:sp>
    </p:spTree>
    <p:extLst>
      <p:ext uri="{BB962C8B-B14F-4D97-AF65-F5344CB8AC3E}">
        <p14:creationId xmlns:p14="http://schemas.microsoft.com/office/powerpoint/2010/main" val="2819819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2768</TotalTime>
  <Words>559</Words>
  <Application>Microsoft Office PowerPoint</Application>
  <PresentationFormat>Widescreen</PresentationFormat>
  <Paragraphs>221</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Wingdings</vt:lpstr>
      <vt:lpstr>Office Theme</vt:lpstr>
      <vt:lpstr>VIPER VPN100 vs. Scorch         M.2 SSDs</vt:lpstr>
      <vt:lpstr>VPN100 &amp; Scorch comparison  </vt:lpstr>
      <vt:lpstr>Performance, Endurance, Power </vt:lpstr>
      <vt:lpstr>Advanced Hardware and Firmware Features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Patriot Trinity USB</dc:title>
  <dc:creator>Sarah Lien</dc:creator>
  <cp:lastModifiedBy>Roger Shinmoto</cp:lastModifiedBy>
  <cp:revision>89</cp:revision>
  <cp:lastPrinted>2018-08-30T20:53:54Z</cp:lastPrinted>
  <dcterms:created xsi:type="dcterms:W3CDTF">2018-04-03T22:00:51Z</dcterms:created>
  <dcterms:modified xsi:type="dcterms:W3CDTF">2019-04-05T15:47:29Z</dcterms:modified>
</cp:coreProperties>
</file>