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07" r:id="rId3"/>
    <p:sldId id="292" r:id="rId4"/>
    <p:sldId id="308" r:id="rId5"/>
    <p:sldId id="312" r:id="rId6"/>
    <p:sldId id="315" r:id="rId7"/>
    <p:sldId id="311" r:id="rId8"/>
    <p:sldId id="314" r:id="rId9"/>
    <p:sldId id="302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CC"/>
    <a:srgbClr val="FE5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9EB694-836C-4A68-95FD-A300DD6BF511}">
  <a:tblStyle styleId="{849EB694-836C-4A68-95FD-A300DD6BF511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AF70A266-A9CD-4AA6-BB06-23B007B70875}" styleName="Table_1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56352A18-FB5C-4DB7-8C60-FC2A21830A97}" styleName="Table_2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>
      <p:cViewPr>
        <p:scale>
          <a:sx n="70" d="100"/>
          <a:sy n="70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2945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投影片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投影片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投影片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8350" y="404812"/>
            <a:ext cx="7187999" cy="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768956" y="1033720"/>
            <a:ext cx="7187999" cy="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10468" y="4046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b="1" dirty="0" smtClean="0">
                <a:solidFill>
                  <a:srgbClr val="33CCCC"/>
                </a:solidFill>
              </a:rPr>
              <a:t>ASUS</a:t>
            </a:r>
            <a:r>
              <a:rPr lang="zh-TW" altLang="en-US" b="1" dirty="0" smtClean="0">
                <a:solidFill>
                  <a:srgbClr val="33CCCC"/>
                </a:solidFill>
              </a:rPr>
              <a:t> </a:t>
            </a:r>
            <a:r>
              <a:rPr lang="en-US" altLang="zh-TW" b="1" dirty="0" smtClean="0">
                <a:solidFill>
                  <a:srgbClr val="33CCCC"/>
                </a:solidFill>
              </a:rPr>
              <a:t>XG-U2008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3700" dirty="0">
                <a:solidFill>
                  <a:srgbClr val="00B0F0"/>
                </a:solidFill>
                <a:ea typeface="微軟正黑體" panose="020B0604030504040204" pitchFamily="34" charset="-120"/>
                <a:cs typeface="+mn-cs"/>
              </a:rPr>
              <a:t>10G</a:t>
            </a:r>
            <a:r>
              <a:rPr lang="zh-TW" altLang="en-US" sz="3700" dirty="0">
                <a:solidFill>
                  <a:srgbClr val="00B0F0"/>
                </a:solidFill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700" dirty="0">
                <a:solidFill>
                  <a:srgbClr val="00B0F0"/>
                </a:solidFill>
                <a:ea typeface="微軟正黑體" panose="020B0604030504040204" pitchFamily="34" charset="-120"/>
                <a:cs typeface="+mn-cs"/>
              </a:rPr>
              <a:t>Unmanaged Switch</a:t>
            </a:r>
            <a:endParaRPr lang="zh-TW" altLang="en-US" sz="3100" dirty="0">
              <a:solidFill>
                <a:srgbClr val="00B0F0"/>
              </a:solidFill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5736" y="1744126"/>
            <a:ext cx="485775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Networking &amp; Wireless Business Unit</a:t>
            </a:r>
            <a:b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zh-TW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ASUSTek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Computer</a:t>
            </a:r>
            <a:endParaRPr lang="zh-TW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5143" y="6048825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Date: </a:t>
            </a:r>
            <a:r>
              <a:rPr lang="en-US" altLang="zh-TW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2016/9/1</a:t>
            </a:r>
            <a:endParaRPr lang="en-US" altLang="zh-TW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900" y="3118513"/>
            <a:ext cx="5103536" cy="2595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50165" y="404664"/>
            <a:ext cx="7187999" cy="667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altLang="zh-TW" sz="3600" b="1" i="0" u="none" strike="noStrike" cap="none" baseline="0" dirty="0" smtClean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Marketing initiative brief</a:t>
            </a:r>
            <a:endParaRPr lang="zh-TW" sz="3600" b="1" i="0" u="none" strike="noStrike" cap="none" baseline="0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2"/>
          <p:cNvSpPr>
            <a:spLocks noGrp="1"/>
          </p:cNvSpPr>
          <p:nvPr>
            <p:ph type="body" idx="2"/>
          </p:nvPr>
        </p:nvSpPr>
        <p:spPr>
          <a:xfrm>
            <a:off x="611560" y="1268760"/>
            <a:ext cx="7829772" cy="5040560"/>
          </a:xfrm>
        </p:spPr>
        <p:txBody>
          <a:bodyPr>
            <a:norm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TW" sz="2100" dirty="0" smtClean="0">
                <a:ea typeface="微軟正黑體" panose="020B0604030504040204" pitchFamily="34" charset="-120"/>
              </a:rPr>
              <a:t>Target Segment:</a:t>
            </a:r>
            <a:r>
              <a:rPr lang="zh-TW" altLang="en-US" sz="2100" dirty="0" smtClean="0">
                <a:ea typeface="微軟正黑體" panose="020B0604030504040204" pitchFamily="34" charset="-120"/>
              </a:rPr>
              <a:t> </a:t>
            </a:r>
            <a:r>
              <a:rPr lang="pt-BR" altLang="zh-TW" sz="2100" dirty="0" smtClean="0">
                <a:ea typeface="微軟正黑體" panose="020B0604030504040204" pitchFamily="34" charset="-120"/>
              </a:rPr>
              <a:t> </a:t>
            </a:r>
          </a:p>
          <a:p>
            <a:pPr marL="0" lvl="2" indent="0">
              <a:buNone/>
            </a:pPr>
            <a:r>
              <a:rPr lang="pt-BR" altLang="zh-TW" sz="2100" dirty="0">
                <a:ea typeface="微軟正黑體" panose="020B0604030504040204" pitchFamily="34" charset="-120"/>
              </a:rPr>
              <a:t>	</a:t>
            </a:r>
            <a:r>
              <a:rPr lang="pt-BR" altLang="zh-TW" sz="2100" dirty="0" smtClean="0">
                <a:ea typeface="微軟正黑體" panose="020B0604030504040204" pitchFamily="34" charset="-120"/>
              </a:rPr>
              <a:t>H</a:t>
            </a:r>
            <a:r>
              <a:rPr lang="pt-BR" altLang="zh-TW" sz="2000" dirty="0" smtClean="0">
                <a:ea typeface="微軟正黑體" panose="020B0604030504040204" pitchFamily="34" charset="-120"/>
              </a:rPr>
              <a:t>igh</a:t>
            </a:r>
            <a:r>
              <a:rPr lang="pt-BR" altLang="zh-TW" sz="1800" dirty="0" smtClean="0">
                <a:ea typeface="微軟正黑體" panose="020B0604030504040204" pitchFamily="34" charset="-120"/>
              </a:rPr>
              <a:t>  </a:t>
            </a:r>
            <a:r>
              <a:rPr lang="pt-BR" altLang="zh-TW" sz="1600" dirty="0" smtClean="0">
                <a:ea typeface="微軟正黑體" panose="020B0604030504040204" pitchFamily="34" charset="-120"/>
              </a:rPr>
              <a:t>(Designer </a:t>
            </a:r>
            <a:r>
              <a:rPr lang="pt-BR" altLang="zh-TW" sz="1600" dirty="0">
                <a:ea typeface="微軟正黑體" panose="020B0604030504040204" pitchFamily="34" charset="-120"/>
              </a:rPr>
              <a:t>/ </a:t>
            </a:r>
            <a:r>
              <a:rPr lang="pt-BR" altLang="zh-TW" dirty="0">
                <a:ea typeface="微軟正黑體" panose="020B0604030504040204" pitchFamily="34" charset="-120"/>
              </a:rPr>
              <a:t>SMB / ROG (LAN party) / SOHO </a:t>
            </a:r>
            <a:r>
              <a:rPr lang="pt-BR" altLang="zh-TW" dirty="0" smtClean="0">
                <a:ea typeface="微軟正黑體" panose="020B0604030504040204" pitchFamily="34" charset="-120"/>
              </a:rPr>
              <a:t>)</a:t>
            </a:r>
            <a:endParaRPr lang="pt-BR" altLang="zh-TW" sz="1800" dirty="0">
              <a:ea typeface="微軟正黑體" panose="020B0604030504040204" pitchFamily="34" charset="-12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altLang="zh-TW" sz="2100" dirty="0" smtClean="0">
              <a:ea typeface="微軟正黑體" panose="020B0604030504040204" pitchFamily="34" charset="-12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TW" sz="2100" dirty="0" smtClean="0">
                <a:ea typeface="微軟正黑體" panose="020B0604030504040204" pitchFamily="34" charset="-120"/>
              </a:rPr>
              <a:t>Key </a:t>
            </a:r>
            <a:r>
              <a:rPr lang="en-US" altLang="zh-TW" sz="2100" dirty="0">
                <a:ea typeface="微軟正黑體" panose="020B0604030504040204" pitchFamily="34" charset="-120"/>
              </a:rPr>
              <a:t>Selling </a:t>
            </a:r>
            <a:r>
              <a:rPr lang="en-US" altLang="zh-TW" sz="2100" dirty="0" smtClean="0">
                <a:ea typeface="微軟正黑體" panose="020B0604030504040204" pitchFamily="34" charset="-120"/>
              </a:rPr>
              <a:t>Points</a:t>
            </a:r>
            <a:endParaRPr lang="en-US" altLang="zh-TW" sz="2100" dirty="0">
              <a:ea typeface="微軟正黑體" panose="020B0604030504040204" pitchFamily="34" charset="-120"/>
            </a:endParaRP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Extremely </a:t>
            </a:r>
            <a:r>
              <a:rPr lang="en-US" altLang="zh-TW" sz="2000" dirty="0">
                <a:ea typeface="微軟正黑體" panose="020B0604030504040204" pitchFamily="34" charset="-120"/>
              </a:rPr>
              <a:t>fast 10GBase-T</a:t>
            </a: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Plug &amp; Play (Easy to use)</a:t>
            </a:r>
          </a:p>
          <a:p>
            <a:pPr lvl="2"/>
            <a:r>
              <a:rPr lang="en-US" altLang="zh-TW" sz="2000" dirty="0">
                <a:ea typeface="微軟正黑體" panose="020B0604030504040204" pitchFamily="34" charset="-120"/>
              </a:rPr>
              <a:t>Slim </a:t>
            </a:r>
            <a:r>
              <a:rPr lang="en-US" altLang="zh-TW" sz="2000" dirty="0" smtClean="0">
                <a:ea typeface="微軟正黑體" panose="020B0604030504040204" pitchFamily="34" charset="-120"/>
              </a:rPr>
              <a:t>and stylish Design</a:t>
            </a:r>
          </a:p>
          <a:p>
            <a:pPr marL="502920" lvl="2" indent="0">
              <a:buNone/>
            </a:pPr>
            <a:endParaRPr lang="en-US" altLang="zh-TW" sz="1800" dirty="0">
              <a:ea typeface="微軟正黑體" panose="020B0604030504040204" pitchFamily="34" charset="-12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微軟正黑體" panose="020B0604030504040204" pitchFamily="34" charset="-120"/>
              </a:rPr>
              <a:t>Accessories</a:t>
            </a: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Power </a:t>
            </a:r>
            <a:r>
              <a:rPr lang="en-US" altLang="zh-TW" dirty="0" smtClean="0">
                <a:ea typeface="微軟正黑體" panose="020B0604030504040204" pitchFamily="34" charset="-120"/>
              </a:rPr>
              <a:t>Adapter (12V/1.5A)</a:t>
            </a: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QSG</a:t>
            </a: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Warranty Card</a:t>
            </a:r>
          </a:p>
          <a:p>
            <a:pPr lvl="2"/>
            <a:r>
              <a:rPr lang="en-US" altLang="zh-TW" sz="2000" dirty="0" smtClean="0">
                <a:ea typeface="微軟正黑體" panose="020B0604030504040204" pitchFamily="34" charset="-120"/>
              </a:rPr>
              <a:t>Rack-mount bracket </a:t>
            </a:r>
            <a:r>
              <a:rPr lang="en-US" altLang="zh-TW" dirty="0" smtClean="0">
                <a:ea typeface="微軟正黑體" panose="020B0604030504040204" pitchFamily="34" charset="-120"/>
              </a:rPr>
              <a:t>(Optional)</a:t>
            </a:r>
          </a:p>
          <a:p>
            <a:pPr lvl="2"/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微軟正黑體" panose="020B0604030504040204" pitchFamily="34" charset="-120"/>
              </a:rPr>
              <a:t>MSRP:</a:t>
            </a:r>
            <a:r>
              <a:rPr lang="zh-TW" altLang="en-US" sz="2000" dirty="0" smtClean="0">
                <a:ea typeface="微軟正黑體" panose="020B0604030504040204" pitchFamily="34" charset="-120"/>
              </a:rPr>
              <a:t> </a:t>
            </a:r>
            <a:r>
              <a:rPr lang="en-US" altLang="zh-TW" sz="2400" b="1" u="sng" dirty="0">
                <a:ea typeface="微軟正黑體" panose="020B0604030504040204" pitchFamily="34" charset="-120"/>
              </a:rPr>
              <a:t>US$ </a:t>
            </a:r>
            <a:r>
              <a:rPr lang="en-US" altLang="zh-TW" sz="2400" b="1" u="sng" dirty="0" smtClean="0">
                <a:ea typeface="微軟正黑體" panose="020B0604030504040204" pitchFamily="34" charset="-120"/>
              </a:rPr>
              <a:t>249</a:t>
            </a:r>
            <a:endParaRPr lang="en-US" altLang="zh-TW" sz="2400" b="1" u="sng" dirty="0">
              <a:ea typeface="微軟正黑體" panose="020B0604030504040204" pitchFamily="34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882" y="3573016"/>
            <a:ext cx="4623740" cy="14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4294967295"/>
          </p:nvPr>
        </p:nvSpPr>
        <p:spPr>
          <a:xfrm>
            <a:off x="395536" y="476672"/>
            <a:ext cx="2915816" cy="52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" lvl="0" indent="0">
              <a:buClr>
                <a:schemeClr val="lt1"/>
              </a:buClr>
              <a:buSzPct val="25000"/>
              <a:buNone/>
            </a:pPr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XG-U2008</a:t>
            </a:r>
            <a:endParaRPr lang="zh-TW" sz="36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7920880" cy="263149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ASUS XG-U2008</a:t>
            </a: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is the first 10GBase-T switch which design for pro-user. With two 10GBase-T RJ45 ports, user can easy to reach the next stage with their Cat6 or upper level cable. XG-U2008 also has the other eight ports for 1G (also suit for 100 Mbps) that user can easy to build a LAN party with fully 1G speed for each device.</a:t>
            </a:r>
            <a:endParaRPr lang="en-US" altLang="zh-TW" sz="15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Using XG-</a:t>
            </a:r>
            <a:r>
              <a:rPr lang="en-US" altLang="zh-TW" sz="1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2008, the users just go plug and play. It is no need to do other setting before or while using.</a:t>
            </a:r>
          </a:p>
          <a:p>
            <a:pPr>
              <a:spcAft>
                <a:spcPts val="600"/>
              </a:spcAft>
            </a:pP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With slim and stylish appearance, XG-</a:t>
            </a:r>
            <a:r>
              <a:rPr lang="en-US" altLang="zh-TW" sz="1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2008 just jumps out of the box for the traditional 10GBase-T switch design. However, for some SMB users, it also has the optional rack-mount bracket for extend.</a:t>
            </a:r>
          </a:p>
          <a:p>
            <a:pPr>
              <a:spcAft>
                <a:spcPts val="600"/>
              </a:spcAft>
            </a:pP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So, let reach the top with XG-</a:t>
            </a:r>
            <a:r>
              <a:rPr lang="en-US" altLang="zh-TW" sz="1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en-US" altLang="zh-TW" sz="15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2008!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3897401" y="4809889"/>
            <a:ext cx="4995079" cy="9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395536" y="404812"/>
            <a:ext cx="7477395" cy="79194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Extremely fast 10GBase-T</a:t>
            </a:r>
            <a:endParaRPr lang="zh-TW" altLang="en-US" sz="36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78954" y="1105728"/>
            <a:ext cx="7981478" cy="1315160"/>
          </a:xfrm>
        </p:spPr>
        <p:txBody>
          <a:bodyPr/>
          <a:lstStyle/>
          <a:p>
            <a:r>
              <a:rPr lang="en-US" altLang="zh-TW" sz="2000" b="1" dirty="0" smtClean="0"/>
              <a:t>10GBase-T</a:t>
            </a:r>
          </a:p>
          <a:p>
            <a:r>
              <a:rPr lang="en-US" altLang="zh-TW" sz="1800" dirty="0"/>
              <a:t>ASUS </a:t>
            </a:r>
            <a:r>
              <a:rPr lang="en-US" altLang="zh-TW" sz="1800" dirty="0" smtClean="0"/>
              <a:t>XG-U2008 </a:t>
            </a:r>
            <a:r>
              <a:rPr lang="en-US" altLang="zh-TW" sz="1800" dirty="0"/>
              <a:t>is the first 10GBase-T switch which design for </a:t>
            </a:r>
            <a:r>
              <a:rPr lang="en-US" altLang="zh-TW" sz="1800" dirty="0" smtClean="0"/>
              <a:t>pro-user. With 10GBase-T</a:t>
            </a:r>
            <a:r>
              <a:rPr lang="en-US" altLang="zh-TW" sz="1800" dirty="0"/>
              <a:t>, </a:t>
            </a:r>
            <a:r>
              <a:rPr lang="en-US" altLang="zh-TW" sz="1800" dirty="0" smtClean="0"/>
              <a:t>XG-U2008 is </a:t>
            </a:r>
            <a:r>
              <a:rPr lang="en-US" altLang="zh-TW" sz="1800" dirty="0"/>
              <a:t>a cost effective 10 </a:t>
            </a:r>
            <a:r>
              <a:rPr lang="en-US" altLang="zh-TW" sz="1800" dirty="0" err="1"/>
              <a:t>GbE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switch for user to upgrade to next stage with Cat5 or upper cable.</a:t>
            </a:r>
            <a:endParaRPr lang="en-US" altLang="zh-TW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3334" y="2540215"/>
            <a:ext cx="3692823" cy="138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肘形接點 7"/>
          <p:cNvCxnSpPr/>
          <p:nvPr/>
        </p:nvCxnSpPr>
        <p:spPr>
          <a:xfrm rot="10800000">
            <a:off x="4247967" y="2998115"/>
            <a:ext cx="1260137" cy="230831"/>
          </a:xfrm>
          <a:prstGeom prst="bentConnector3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253220" y="2780928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kern="1200" dirty="0" smtClean="0">
                <a:solidFill>
                  <a:schemeClr val="tx1"/>
                </a:solidFill>
              </a:rPr>
              <a:t>RJ-45 port for 2 x 10G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肘形接點 10"/>
          <p:cNvCxnSpPr/>
          <p:nvPr/>
        </p:nvCxnSpPr>
        <p:spPr>
          <a:xfrm rot="10800000" flipV="1">
            <a:off x="4571999" y="3460296"/>
            <a:ext cx="1800201" cy="200418"/>
          </a:xfrm>
          <a:prstGeom prst="bent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298727" y="3429000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kern="1200" dirty="0" smtClean="0">
                <a:solidFill>
                  <a:schemeClr val="tx1"/>
                </a:solidFill>
              </a:rPr>
              <a:t>RJ-45 port for 8 x </a:t>
            </a:r>
            <a:r>
              <a:rPr lang="en-US" altLang="zh-TW" sz="1600" kern="1200" dirty="0">
                <a:solidFill>
                  <a:schemeClr val="tx1"/>
                </a:solidFill>
              </a:rPr>
              <a:t>1</a:t>
            </a:r>
            <a:r>
              <a:rPr lang="en-US" altLang="zh-TW" sz="1600" kern="1200" dirty="0" smtClean="0">
                <a:solidFill>
                  <a:schemeClr val="tx1"/>
                </a:solidFill>
              </a:rPr>
              <a:t>G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ris_Hsu\AppData\Local\Microsoft\Windows\Temporary Internet Files\Content.IE5\D354MDYH\internet_icon_by_cavemanmac-d3ct0e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1600" r="100000">
                        <a14:foregroundMark x1="49333" y1="16267" x2="49333" y2="16267"/>
                        <a14:foregroundMark x1="58933" y1="15333" x2="58933" y2="15333"/>
                        <a14:foregroundMark x1="70400" y1="17200" x2="70400" y2="17200"/>
                        <a14:foregroundMark x1="82800" y1="11467" x2="82800" y2="11467"/>
                        <a14:foregroundMark x1="33200" y1="11467" x2="33200" y2="11467"/>
                        <a14:foregroundMark x1="39867" y1="11467" x2="39867" y2="11467"/>
                        <a14:foregroundMark x1="26400" y1="14400" x2="26400" y2="14400"/>
                        <a14:foregroundMark x1="14000" y1="13467" x2="14000" y2="1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54" y="371703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614" y="3936321"/>
            <a:ext cx="942499" cy="8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1739313" y="4621981"/>
            <a:ext cx="6983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380113" y="4621981"/>
            <a:ext cx="6983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肘形接點 1030"/>
          <p:cNvCxnSpPr/>
          <p:nvPr/>
        </p:nvCxnSpPr>
        <p:spPr>
          <a:xfrm rot="5400000">
            <a:off x="3394338" y="4729995"/>
            <a:ext cx="792089" cy="576064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6" descr="C:\Users\Iris_Hsu\AppData\Local\Microsoft\Windows\Temporary Internet Files\Content.IE5\D354MDYH\Server-Remix-1-by-Merlin252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305" y="5292366"/>
            <a:ext cx="609616" cy="8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文字方塊 1035"/>
          <p:cNvSpPr txBox="1"/>
          <p:nvPr/>
        </p:nvSpPr>
        <p:spPr>
          <a:xfrm>
            <a:off x="2548027" y="485860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Router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908863" y="6109271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FTP Server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40" name="肘形接點 1039"/>
          <p:cNvCxnSpPr/>
          <p:nvPr/>
        </p:nvCxnSpPr>
        <p:spPr>
          <a:xfrm rot="16200000" flipH="1">
            <a:off x="3961882" y="4810521"/>
            <a:ext cx="792090" cy="415012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7" descr="C:\Users\Iris_Hsu\AppData\Local\Microsoft\Windows\Temporary Internet Files\Content.IE5\D354MDYH\file-server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538" y="5270054"/>
            <a:ext cx="632457" cy="7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字方塊 52"/>
          <p:cNvSpPr txBox="1"/>
          <p:nvPr/>
        </p:nvSpPr>
        <p:spPr>
          <a:xfrm>
            <a:off x="4243533" y="6134149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NAS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2" name="肘形接點 41"/>
          <p:cNvCxnSpPr/>
          <p:nvPr/>
        </p:nvCxnSpPr>
        <p:spPr>
          <a:xfrm rot="16200000" flipH="1">
            <a:off x="4613067" y="5116038"/>
            <a:ext cx="848253" cy="333385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aptop"/>
          <p:cNvSpPr>
            <a:spLocks noChangeAspect="1" noEditPoints="1" noChangeArrowheads="1"/>
          </p:cNvSpPr>
          <p:nvPr/>
        </p:nvSpPr>
        <p:spPr bwMode="auto">
          <a:xfrm>
            <a:off x="4999442" y="5501673"/>
            <a:ext cx="977265" cy="735521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5252654" y="622868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NB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4" name="直線接點 53"/>
          <p:cNvCxnSpPr/>
          <p:nvPr/>
        </p:nvCxnSpPr>
        <p:spPr>
          <a:xfrm>
            <a:off x="5086525" y="4858605"/>
            <a:ext cx="1367371" cy="8679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5359230" y="4910013"/>
            <a:ext cx="1920281" cy="6623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0386" y="4045917"/>
            <a:ext cx="2872196" cy="107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9" descr="C:\Users\Iris_Hsu\AppData\Local\Microsoft\Windows\Temporary Internet Files\Content.IE5\84J89QNF\200px-Computer_n_screen.svg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829" y="5094642"/>
            <a:ext cx="857250" cy="8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" descr="C:\Users\Iris_Hsu\AppData\Local\Microsoft\Windows\Temporary Internet Files\Content.IE5\84J89QNF\200px-Computer_n_screen.svg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653" y="5508353"/>
            <a:ext cx="857250" cy="8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文字方塊 97"/>
          <p:cNvSpPr txBox="1"/>
          <p:nvPr/>
        </p:nvSpPr>
        <p:spPr>
          <a:xfrm>
            <a:off x="7229348" y="607479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Desktop PC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67544" y="404812"/>
            <a:ext cx="7488805" cy="719932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Plug &amp; </a:t>
            </a:r>
            <a:r>
              <a:rPr lang="en-US" altLang="zh-TW" sz="3600" b="1" dirty="0" smtClean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Play </a:t>
            </a:r>
            <a:r>
              <a:rPr lang="en-US" altLang="zh-TW" sz="2800" dirty="0" smtClean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(</a:t>
            </a:r>
            <a:r>
              <a:rPr lang="pt-BR" altLang="zh-TW" sz="2800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Easy to use)</a:t>
            </a:r>
            <a:endParaRPr lang="zh-TW" altLang="en-US" sz="2800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12474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smtClean="0">
                <a:solidFill>
                  <a:schemeClr val="tx1"/>
                </a:solidFill>
              </a:rPr>
              <a:t>Enjoy true plug-and-play convenience, with absolutely no setup required! Each port automatically configures itself depending on the type of device you connect.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2550381"/>
            <a:ext cx="63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kern="1200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  <a:cs typeface="+mn-cs"/>
              </a:rPr>
              <a:t>The cable is not good signal</a:t>
            </a:r>
            <a:endParaRPr lang="zh-TW" altLang="en-US" sz="3600" b="1" kern="1200" dirty="0">
              <a:solidFill>
                <a:srgbClr val="00B0F0"/>
              </a:solidFill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31862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smtClean="0">
                <a:solidFill>
                  <a:schemeClr val="tx1"/>
                </a:solidFill>
              </a:rPr>
              <a:t>The Cable is one of the key element for data transmit in 10G speed. Once the cable is not in well status, the </a:t>
            </a:r>
            <a:r>
              <a:rPr lang="en-US" altLang="zh-TW" sz="1800" dirty="0">
                <a:solidFill>
                  <a:schemeClr val="tx1"/>
                </a:solidFill>
              </a:rPr>
              <a:t>front and back LED will show amber light which helps user to recognize that “This cable is not good for 10G-BaseT access”.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298" y="4315643"/>
            <a:ext cx="4817660" cy="205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www.telcoantennas.com.au/site/sites/default/files/imagecache/product_full/cat6-shielded-ethernet-cable-networking-1m-l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5" b="20452"/>
          <a:stretch/>
        </p:blipFill>
        <p:spPr bwMode="auto">
          <a:xfrm>
            <a:off x="899592" y="4872249"/>
            <a:ext cx="1904762" cy="11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467544" y="548680"/>
            <a:ext cx="7848872" cy="57606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 smtClean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Fast and stable connection for each device</a:t>
            </a:r>
            <a:endParaRPr lang="zh-TW" altLang="en-US" sz="28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8136904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1800" dirty="0">
                <a:latin typeface="Arial"/>
                <a:ea typeface="Arial"/>
                <a:cs typeface="Arial"/>
                <a:sym typeface="Arial"/>
                <a:rtl val="0"/>
              </a:rPr>
              <a:t>The fan-less design eliminates noise, which helps maintain a peaceful environment, the great performance with up to 10G speed provide a cost-effective connection for small-to-medium enterprises and power users.</a:t>
            </a:r>
            <a:endParaRPr lang="zh-TW" altLang="en-US" sz="1800" dirty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728909"/>
            <a:ext cx="421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altLang="zh-TW" sz="2800" b="1" kern="1200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  <a:cs typeface="+mn-cs"/>
              </a:rPr>
              <a:t>Slim and stylish Design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467544" y="3252129"/>
            <a:ext cx="8136904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1800" dirty="0" smtClean="0">
                <a:latin typeface="Arial"/>
                <a:ea typeface="Arial"/>
                <a:cs typeface="Arial"/>
                <a:sym typeface="Arial"/>
                <a:rtl val="0"/>
              </a:rPr>
              <a:t>With its attractive design, spun-metal finish and tough all-metal construction, there’s no need to keep XG-U2008 hidden out of sight! Its slim and compact shape makes it easy to locate anywhere, and it’s built for durability in any office, studio or home environment.</a:t>
            </a:r>
            <a:endParaRPr lang="zh-TW" altLang="en-US" sz="1800" dirty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953" y="4581128"/>
            <a:ext cx="4180259" cy="163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13273" y="6217738"/>
            <a:ext cx="4233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Dimensions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L x W x </a:t>
            </a:r>
            <a:r>
              <a:rPr lang="en-US" altLang="zh-TW" dirty="0" smtClean="0">
                <a:solidFill>
                  <a:schemeClr val="tx1"/>
                </a:solidFill>
              </a:rPr>
              <a:t>H): 240mm </a:t>
            </a:r>
            <a:r>
              <a:rPr lang="en-US" altLang="zh-TW" dirty="0">
                <a:solidFill>
                  <a:schemeClr val="tx1"/>
                </a:solidFill>
              </a:rPr>
              <a:t>x 125mm x 27mm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187999" cy="72008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Rack mountable (Optional)</a:t>
            </a:r>
            <a:endParaRPr lang="zh-TW" altLang="en-US" sz="36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124745"/>
            <a:ext cx="7992888" cy="720080"/>
          </a:xfrm>
        </p:spPr>
        <p:txBody>
          <a:bodyPr>
            <a:noAutofit/>
          </a:bodyPr>
          <a:lstStyle/>
          <a:p>
            <a:r>
              <a:rPr lang="en-US" altLang="zh-TW" sz="1800" b="1" dirty="0"/>
              <a:t>19</a:t>
            </a:r>
            <a:r>
              <a:rPr lang="en-US" altLang="zh-TW" sz="1800" dirty="0">
                <a:ea typeface="Arial"/>
                <a:cs typeface="Arial"/>
                <a:rtl val="0"/>
              </a:rPr>
              <a:t>" Rack-mountable Placement:</a:t>
            </a:r>
          </a:p>
          <a:p>
            <a:r>
              <a:rPr lang="en-US" altLang="zh-TW" sz="1800" dirty="0">
                <a:ea typeface="Arial"/>
                <a:cs typeface="Arial"/>
                <a:rtl val="0"/>
              </a:rPr>
              <a:t>Easy to mount your switch on a 19'' rack saves your space around the office.</a:t>
            </a:r>
          </a:p>
          <a:p>
            <a:endParaRPr lang="zh-TW" altLang="en-US" sz="1050" dirty="0">
              <a:latin typeface="Arial"/>
              <a:ea typeface="Arial"/>
              <a:cs typeface="Arial"/>
              <a:rtl val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780928"/>
            <a:ext cx="5000625" cy="1320402"/>
          </a:xfrm>
          <a:prstGeom prst="rect">
            <a:avLst/>
          </a:prstGeom>
        </p:spPr>
      </p:pic>
      <p:pic>
        <p:nvPicPr>
          <p:cNvPr id="2050" name="Picture 2" descr="http://www.huaweienterpriseusa.com/sites/default/files/pilot_ra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429479" cy="44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線圖說文字 2 (加上強調線) 5"/>
          <p:cNvSpPr/>
          <p:nvPr/>
        </p:nvSpPr>
        <p:spPr>
          <a:xfrm>
            <a:off x="58504" y="3038478"/>
            <a:ext cx="5000625" cy="805302"/>
          </a:xfrm>
          <a:prstGeom prst="accentCallout2">
            <a:avLst>
              <a:gd name="adj1" fmla="val 50859"/>
              <a:gd name="adj2" fmla="val 99894"/>
              <a:gd name="adj3" fmla="val 49164"/>
              <a:gd name="adj4" fmla="val 107435"/>
              <a:gd name="adj5" fmla="val -89676"/>
              <a:gd name="adj6" fmla="val 117048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323528" y="404812"/>
            <a:ext cx="7632821" cy="719932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Comparison Table</a:t>
            </a:r>
            <a:endParaRPr lang="zh-TW" altLang="en-US" sz="36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94470"/>
              </p:ext>
            </p:extLst>
          </p:nvPr>
        </p:nvGraphicFramePr>
        <p:xfrm>
          <a:off x="107504" y="1268760"/>
          <a:ext cx="8928992" cy="4970376"/>
        </p:xfrm>
        <a:graphic>
          <a:graphicData uri="http://schemas.openxmlformats.org/drawingml/2006/table">
            <a:tbl>
              <a:tblPr firstRow="1" bandRow="1">
                <a:tableStyleId>{849EB694-836C-4A68-95FD-A300DD6BF511}</a:tableStyleId>
              </a:tblPr>
              <a:tblGrid>
                <a:gridCol w="1268124"/>
                <a:gridCol w="1935407"/>
                <a:gridCol w="1908487"/>
                <a:gridCol w="1908487"/>
                <a:gridCol w="1908487"/>
              </a:tblGrid>
              <a:tr h="56273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Model Name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XG-U2008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XS708E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DGS-1510-20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baseline="0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DXS-1100-10TS</a:t>
                      </a:r>
                      <a:endParaRPr lang="zh-TW" altLang="en-US" sz="1600" b="1" i="0" u="none" strike="noStrike" cap="none" baseline="0" dirty="0" smtClean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Arial"/>
                        <a:rtl val="0"/>
                      </a:endParaRPr>
                    </a:p>
                    <a:p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9488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Picture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</a:tr>
              <a:tr h="999664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Interface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2</a:t>
                      </a:r>
                      <a:r>
                        <a:rPr lang="fr-FR" altLang="zh-TW" sz="1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 x 10GBASE-T ports</a:t>
                      </a:r>
                    </a:p>
                    <a:p>
                      <a:r>
                        <a:rPr lang="fr-FR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Arial"/>
                          <a:rtl val="0"/>
                        </a:rPr>
                        <a:t>8</a:t>
                      </a:r>
                      <a:r>
                        <a:rPr lang="fr-FR" altLang="zh-TW" sz="1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Arial"/>
                          <a:rtl val="0"/>
                        </a:rPr>
                        <a:t> x 100/1000 Mbps RJ45 ports</a:t>
                      </a:r>
                      <a:endParaRPr lang="en-US" altLang="zh-TW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/>
                        <a:t>8</a:t>
                      </a:r>
                      <a:r>
                        <a:rPr lang="en-US" altLang="zh-TW" sz="1400" baseline="0" dirty="0" smtClean="0"/>
                        <a:t> x</a:t>
                      </a:r>
                      <a:r>
                        <a:rPr lang="en-US" altLang="zh-TW" sz="1400" dirty="0" smtClean="0"/>
                        <a:t> </a:t>
                      </a:r>
                      <a:r>
                        <a:rPr lang="en-US" altLang="zh-TW" sz="1400" dirty="0" smtClean="0"/>
                        <a:t>10GBASE-T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ports </a:t>
                      </a:r>
                      <a:r>
                        <a:rPr lang="en-US" altLang="zh-TW" sz="1400" b="1" dirty="0" smtClean="0"/>
                        <a:t>1</a:t>
                      </a:r>
                      <a:r>
                        <a:rPr lang="en-US" altLang="zh-TW" sz="1400" dirty="0" smtClean="0"/>
                        <a:t> </a:t>
                      </a:r>
                      <a:r>
                        <a:rPr lang="en-US" altLang="zh-TW" sz="1400" dirty="0" smtClean="0"/>
                        <a:t>x SFP+ combo port supporting </a:t>
                      </a:r>
                      <a:r>
                        <a:rPr lang="en-US" altLang="zh-TW" sz="1400" dirty="0" smtClean="0"/>
                        <a:t>10G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/>
                        <a:t>2</a:t>
                      </a:r>
                      <a:r>
                        <a:rPr lang="en-US" altLang="zh-TW" sz="1400" dirty="0" smtClean="0"/>
                        <a:t> x 10G SFP+ ports</a:t>
                      </a:r>
                    </a:p>
                    <a:p>
                      <a:r>
                        <a:rPr lang="en-US" altLang="zh-TW" sz="1400" b="1" dirty="0" smtClean="0"/>
                        <a:t>2</a:t>
                      </a:r>
                      <a:r>
                        <a:rPr lang="en-US" altLang="zh-TW" sz="1400" dirty="0" smtClean="0"/>
                        <a:t> x 1G SFP ports</a:t>
                      </a:r>
                    </a:p>
                    <a:p>
                      <a:r>
                        <a:rPr lang="en-US" altLang="zh-TW" sz="1400" b="1" dirty="0" smtClean="0"/>
                        <a:t>16</a:t>
                      </a:r>
                      <a:r>
                        <a:rPr lang="en-US" altLang="zh-TW" sz="1400" dirty="0" smtClean="0"/>
                        <a:t> x 10/100/1000 BASE-T Ports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8</a:t>
                      </a:r>
                      <a:r>
                        <a:rPr lang="fr-FR" altLang="zh-TW" sz="1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 x 10GBASE-T ports</a:t>
                      </a:r>
                      <a:r>
                        <a:rPr lang="fr-FR" altLang="zh-TW" sz="1400" dirty="0" smtClean="0"/>
                        <a:t/>
                      </a:r>
                      <a:br>
                        <a:rPr lang="fr-FR" altLang="zh-TW" sz="1400" dirty="0" smtClean="0"/>
                      </a:br>
                      <a:r>
                        <a:rPr lang="fr-FR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2</a:t>
                      </a:r>
                      <a:r>
                        <a:rPr lang="fr-FR" altLang="zh-TW" sz="1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 x 10G SFP+ ports</a:t>
                      </a:r>
                      <a:r>
                        <a:rPr lang="fr-FR" altLang="zh-TW" sz="1400" dirty="0" smtClean="0"/>
                        <a:t/>
                      </a:r>
                      <a:br>
                        <a:rPr lang="fr-FR" altLang="zh-TW" sz="1400" dirty="0" smtClean="0"/>
                      </a:br>
                      <a:endParaRPr lang="zh-TW" altLang="en-US" sz="1400" dirty="0"/>
                    </a:p>
                  </a:txBody>
                  <a:tcPr/>
                </a:tc>
              </a:tr>
              <a:tr h="7793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Type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Unmanaged Switch</a:t>
                      </a:r>
                      <a:endParaRPr lang="zh-TW" altLang="en-US" sz="14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entury Gothic"/>
                        <a:cs typeface="Century Gothic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Web Smart Switch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(</a:t>
                      </a:r>
                      <a:r>
                        <a:rPr lang="en-US" altLang="zh-TW" sz="1400" dirty="0" err="1" smtClean="0"/>
                        <a:t>ProSAFE</a:t>
                      </a:r>
                      <a:r>
                        <a:rPr lang="en-US" altLang="zh-TW" sz="1400" dirty="0" smtClean="0"/>
                        <a:t>® Plus Switch)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Smart Managed Switch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  <a:rtl val="0"/>
                        </a:rPr>
                        <a:t>Smart Managed Switch</a:t>
                      </a:r>
                      <a:endParaRPr lang="zh-TW" altLang="en-US" sz="1400" dirty="0"/>
                    </a:p>
                  </a:txBody>
                  <a:tcPr/>
                </a:tc>
              </a:tr>
              <a:tr h="94884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Dimensions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TW" sz="1600" dirty="0" smtClean="0"/>
                        <a:t>(w x d x h) </a:t>
                      </a:r>
                      <a:endParaRPr lang="zh-TW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240 x 125 x 27mm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9.45 x 4.92 x 1.06 inches</a:t>
                      </a:r>
                    </a:p>
                    <a:p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0.6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zh-TW" sz="1400" dirty="0" smtClean="0"/>
                        <a:t>440 x 257 x 43 mm</a:t>
                      </a:r>
                      <a:endParaRPr lang="en-US" altLang="zh-TW" sz="1400" dirty="0" smtClean="0"/>
                    </a:p>
                    <a:p>
                      <a:r>
                        <a:rPr lang="pl-PL" altLang="zh-TW" sz="1400" dirty="0" smtClean="0"/>
                        <a:t>17.3 x 10.11 x 1.7 </a:t>
                      </a:r>
                      <a:r>
                        <a:rPr lang="en-US" altLang="zh-TW" sz="1400" dirty="0" smtClean="0"/>
                        <a:t>inches</a:t>
                      </a:r>
                    </a:p>
                    <a:p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3.6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280 x 180 x 44 mm</a:t>
                      </a:r>
                    </a:p>
                    <a:p>
                      <a:r>
                        <a:rPr lang="en-US" altLang="zh-TW" sz="1400" dirty="0" smtClean="0"/>
                        <a:t>11 x 7.09 x 1.73 inches</a:t>
                      </a:r>
                    </a:p>
                    <a:p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1.24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440 x 210 x 44 mm</a:t>
                      </a:r>
                    </a:p>
                    <a:p>
                      <a:r>
                        <a:rPr lang="en-US" altLang="zh-TW" sz="1400" dirty="0" smtClean="0"/>
                        <a:t>17.36 x 1.73 x 8.27 inches</a:t>
                      </a:r>
                    </a:p>
                    <a:p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2.69 kg</a:t>
                      </a:r>
                      <a:endParaRPr lang="zh-TW" altLang="en-US" sz="1400" dirty="0"/>
                    </a:p>
                  </a:txBody>
                  <a:tcPr/>
                </a:tc>
              </a:tr>
              <a:tr h="584513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 smtClean="0"/>
                        <a:t>US$249~299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 smtClean="0"/>
                        <a:t>US$849.99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 smtClean="0"/>
                        <a:t>US$329.99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 smtClean="0"/>
                        <a:t>US$855.14</a:t>
                      </a:r>
                      <a:endParaRPr lang="zh-TW" alt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796" y="2018655"/>
            <a:ext cx="1468044" cy="5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91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0299" y="1988840"/>
            <a:ext cx="1677765" cy="6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ages-na.ssl-images-amazon.com/images/I/61eIkJYDkML._SL1500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988840"/>
            <a:ext cx="1632204" cy="5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s-na.ssl-images-amazon.com/images/I/61QKyiLP-oL._SL1483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695069" cy="5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7188200" cy="6151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3600" b="1" dirty="0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Specification</a:t>
            </a:r>
            <a:endParaRPr lang="zh-TW" altLang="en-US" sz="3600" b="1" dirty="0">
              <a:solidFill>
                <a:srgbClr val="00B0F0"/>
              </a:solidFill>
              <a:latin typeface="+mj-lt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35342"/>
              </p:ext>
            </p:extLst>
          </p:nvPr>
        </p:nvGraphicFramePr>
        <p:xfrm>
          <a:off x="467544" y="1484785"/>
          <a:ext cx="8352928" cy="468051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088232"/>
                <a:gridCol w="6264696"/>
              </a:tblGrid>
              <a:tr h="371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Network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Interface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RJ-45 for 10GBase-T, 1000Base-T,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100Base-TX</a:t>
                      </a:r>
                      <a:endParaRPr lang="zh-TW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906" marR="60906" marT="0" marB="0" anchor="ctr"/>
                </a:tc>
              </a:tr>
              <a:tr h="328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Ports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ports 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(8 RJ45 ports * 1G, 2 RJ45 ports * 10G)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144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(For reference)</a:t>
                      </a:r>
                      <a:endParaRPr lang="zh-TW" sz="14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10GBase-T: Cat6A, &amp; Cat6 or better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1000Base-T: Cat5, Cat5e, Cat6, or better.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100Base-TX: Cat5, Cat5e or better.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*For 10GBase-T, Cat6A and Cat6 will have limitation for 10G transfer. Cat6 is no longer than 55m and Cat6A is no longer than 100m.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328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AC Power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100-240 VAC 50-60 Hz,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1.5 A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max.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566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Power Consumption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33W max</a:t>
                      </a:r>
                      <a:endParaRPr lang="zh-TW" sz="160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566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Operation Temperature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0-40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 (32~104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566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Operation Humidity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10%~90% relative humidity, noncondensing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  <a:tr h="50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Dimensions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 x W x H)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240mm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 125mm x 27mm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906" marR="60906" marT="0" marB="0" anchor="ctr"/>
                </a:tc>
              </a:tr>
            </a:tbl>
          </a:graphicData>
        </a:graphic>
      </p:graphicFrame>
      <p:sp>
        <p:nvSpPr>
          <p:cNvPr id="5" name="TextBox 42"/>
          <p:cNvSpPr txBox="1"/>
          <p:nvPr/>
        </p:nvSpPr>
        <p:spPr>
          <a:xfrm>
            <a:off x="4296668" y="6550744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For ASUS internal use only. Do not distribute without authorization.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783</Words>
  <Application>Microsoft Office PowerPoint</Application>
  <PresentationFormat>如螢幕大小 (4:3)</PresentationFormat>
  <Paragraphs>122</Paragraphs>
  <Slides>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透視圖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Wil_Chiang@asus.com</dc:creator>
  <cp:lastModifiedBy>Iris Hsu(許文齡)</cp:lastModifiedBy>
  <cp:revision>118</cp:revision>
  <dcterms:modified xsi:type="dcterms:W3CDTF">2016-09-01T08:57:15Z</dcterms:modified>
</cp:coreProperties>
</file>